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comments/comment1.xml" ContentType="application/vnd.openxmlformats-officedocument.presentationml.comment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8" r:id="rId3"/>
  </p:sldMasterIdLst>
  <p:notesMasterIdLst>
    <p:notesMasterId r:id="rId5"/>
  </p:notesMasterIdLst>
  <p:handoutMasterIdLst>
    <p:handoutMasterId r:id="rId22"/>
  </p:handoutMasterIdLst>
  <p:sldIdLst>
    <p:sldId id="359" r:id="rId4"/>
    <p:sldId id="418" r:id="rId6"/>
    <p:sldId id="322" r:id="rId7"/>
    <p:sldId id="433" r:id="rId8"/>
    <p:sldId id="428" r:id="rId9"/>
    <p:sldId id="460" r:id="rId10"/>
    <p:sldId id="321" r:id="rId11"/>
    <p:sldId id="429" r:id="rId12"/>
    <p:sldId id="483" r:id="rId13"/>
    <p:sldId id="487" r:id="rId14"/>
    <p:sldId id="488" r:id="rId15"/>
    <p:sldId id="424" r:id="rId16"/>
    <p:sldId id="491" r:id="rId17"/>
    <p:sldId id="492" r:id="rId18"/>
    <p:sldId id="493" r:id="rId19"/>
    <p:sldId id="494" r:id="rId20"/>
    <p:sldId id="318" r:id="rId21"/>
  </p:sldIdLst>
  <p:sldSz cx="9144000" cy="5143500" type="screen16x9"/>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2854" userDrawn="1">
          <p15:clr>
            <a:srgbClr val="A4A3A4"/>
          </p15:clr>
        </p15:guide>
        <p15:guide id="3" orient="horz" pos="1703"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86136" initials="8"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B4761"/>
    <a:srgbClr val="D38666"/>
    <a:srgbClr val="1A4B96"/>
    <a:srgbClr val="9A1103"/>
    <a:srgbClr val="DCE0B8"/>
    <a:srgbClr val="EC8C8D"/>
    <a:srgbClr val="787912"/>
    <a:srgbClr val="F2C091"/>
    <a:srgbClr val="9F624F"/>
    <a:srgbClr val="E6C1B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923" autoAdjust="0"/>
    <p:restoredTop sz="94660" autoAdjust="0"/>
  </p:normalViewPr>
  <p:slideViewPr>
    <p:cSldViewPr showGuides="1">
      <p:cViewPr>
        <p:scale>
          <a:sx n="100" d="100"/>
          <a:sy n="100" d="100"/>
        </p:scale>
        <p:origin x="-2130" y="-942"/>
      </p:cViewPr>
      <p:guideLst>
        <p:guide pos="2854"/>
        <p:guide orient="horz" pos="170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86" d="100"/>
          <a:sy n="86" d="100"/>
        </p:scale>
        <p:origin x="-3810" y="-90"/>
      </p:cViewPr>
      <p:guideLst>
        <p:guide orient="horz" pos="3028"/>
        <p:guide pos="214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7" Type="http://schemas.openxmlformats.org/officeDocument/2006/relationships/tags" Target="tags/tag12.xml"/><Relationship Id="rId26" Type="http://schemas.openxmlformats.org/officeDocument/2006/relationships/commentAuthors" Target="commentAuthors.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handoutMaster" Target="handoutMasters/handoutMaster1.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4-18T22:27:14.765" idx="2">
    <p:pos x="5" y="10"/>
    <p:text>近年来，人体动作姿态的识别研究已经取得了非常重要的成果，展现出了良好的发展前景。但下述几个方面仍是今后研究的难点问题
</p:tex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dirty="0">
              <a:latin typeface="inpin heiti" charset="-122"/>
              <a:ea typeface="inpin heiti" charset="-122"/>
            </a:endParaRPr>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353A075-29DF-4CAE-8BA7-CDA0ED456C88}" type="datetimeFigureOut">
              <a:rPr lang="zh-CN" altLang="en-US" smtClean="0">
                <a:latin typeface="inpin heiti" charset="-122"/>
                <a:ea typeface="inpin heiti" charset="-122"/>
              </a:rPr>
            </a:fld>
            <a:endParaRPr lang="zh-CN" altLang="en-US" dirty="0">
              <a:latin typeface="inpin heiti" charset="-122"/>
              <a:ea typeface="inpin heiti" charset="-122"/>
            </a:endParaRPr>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dirty="0">
              <a:latin typeface="inpin heiti" charset="-122"/>
              <a:ea typeface="inpin heiti" charset="-122"/>
            </a:endParaRPr>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E3924EE-29F1-4E68-A53A-86CBCBDF827A}" type="slidenum">
              <a:rPr lang="zh-CN" altLang="en-US" smtClean="0">
                <a:latin typeface="inpin heiti" charset="-122"/>
                <a:ea typeface="inpin heiti" charset="-122"/>
              </a:rPr>
            </a:fld>
            <a:endParaRPr lang="zh-CN" altLang="en-US" dirty="0">
              <a:latin typeface="inpin heiti" charset="-122"/>
              <a:ea typeface="inpin heiti" charset="-122"/>
            </a:endParaRPr>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jpeg>
</file>

<file path=ppt/media/image11.jpeg>
</file>

<file path=ppt/media/image12.jpeg>
</file>

<file path=ppt/media/image13.jpeg>
</file>

<file path=ppt/media/image14.jpeg>
</file>

<file path=ppt/media/image15.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inpin heiti" charset="-122"/>
                <a:ea typeface="inpin heiti" charset="-122"/>
              </a:defRPr>
            </a:lvl1pPr>
          </a:lstStyle>
          <a:p>
            <a:endParaRPr lang="zh-CN" altLang="en-US" dirty="0"/>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inpin heiti" charset="-122"/>
                <a:ea typeface="inpin heiti" charset="-122"/>
              </a:defRPr>
            </a:lvl1pPr>
          </a:lstStyle>
          <a:p>
            <a:fld id="{6A2B73EA-EE91-4E33-A9C1-8BF5DD7139A2}" type="datetimeFigureOut">
              <a:rPr lang="zh-CN" altLang="en-US" smtClean="0"/>
            </a:fld>
            <a:endParaRPr lang="zh-CN" altLang="en-US" dirty="0"/>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inpin heiti" charset="-122"/>
                <a:ea typeface="inpin heiti"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inpin heiti" charset="-122"/>
                <a:ea typeface="inpin heiti" charset="-122"/>
              </a:defRPr>
            </a:lvl1pPr>
          </a:lstStyle>
          <a:p>
            <a:fld id="{7392B679-AE23-4750-8FB0-6513430B8953}" type="slidenum">
              <a:rPr lang="zh-CN" altLang="en-US" smtClean="0"/>
            </a:fld>
            <a:endParaRPr lang="zh-CN" alt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inpin heiti" charset="-122"/>
        <a:ea typeface="inpin heiti" charset="-122"/>
        <a:cs typeface="+mn-cs"/>
      </a:defRPr>
    </a:lvl1pPr>
    <a:lvl2pPr marL="457200" algn="l" defTabSz="914400" rtl="0" eaLnBrk="1" latinLnBrk="0" hangingPunct="1">
      <a:defRPr sz="1200" b="0" i="0" kern="1200">
        <a:solidFill>
          <a:schemeClr val="tx1"/>
        </a:solidFill>
        <a:latin typeface="inpin heiti" charset="-122"/>
        <a:ea typeface="inpin heiti" charset="-122"/>
        <a:cs typeface="+mn-cs"/>
      </a:defRPr>
    </a:lvl2pPr>
    <a:lvl3pPr marL="914400" algn="l" defTabSz="914400" rtl="0" eaLnBrk="1" latinLnBrk="0" hangingPunct="1">
      <a:defRPr sz="1200" b="0" i="0" kern="1200">
        <a:solidFill>
          <a:schemeClr val="tx1"/>
        </a:solidFill>
        <a:latin typeface="inpin heiti" charset="-122"/>
        <a:ea typeface="inpin heiti" charset="-122"/>
        <a:cs typeface="+mn-cs"/>
      </a:defRPr>
    </a:lvl3pPr>
    <a:lvl4pPr marL="1371600" algn="l" defTabSz="914400" rtl="0" eaLnBrk="1" latinLnBrk="0" hangingPunct="1">
      <a:defRPr sz="1200" b="0" i="0" kern="1200">
        <a:solidFill>
          <a:schemeClr val="tx1"/>
        </a:solidFill>
        <a:latin typeface="inpin heiti" charset="-122"/>
        <a:ea typeface="inpin heiti" charset="-122"/>
        <a:cs typeface="+mn-cs"/>
      </a:defRPr>
    </a:lvl4pPr>
    <a:lvl5pPr marL="1828800" algn="l" defTabSz="914400" rtl="0" eaLnBrk="1" latinLnBrk="0" hangingPunct="1">
      <a:defRPr sz="1200" b="0" i="0" kern="1200">
        <a:solidFill>
          <a:schemeClr val="tx1"/>
        </a:solidFill>
        <a:latin typeface="inpin heiti" charset="-122"/>
        <a:ea typeface="inpin heiti"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200151"/>
            <a:ext cx="8229600" cy="3394472"/>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dirty="0"/>
          </a:p>
        </p:txBody>
      </p:sp>
      <p:sp>
        <p:nvSpPr>
          <p:cNvPr id="4" name="页脚占位符 3"/>
          <p:cNvSpPr>
            <a:spLocks noGrp="1"/>
          </p:cNvSpPr>
          <p:nvPr>
            <p:ph type="ftr" sz="quarter" idx="11"/>
          </p:nvPr>
        </p:nvSpPr>
        <p:spPr/>
        <p:txBody>
          <a:bodyPr/>
          <a:lstStyle/>
          <a:p>
            <a:endParaRPr lang="zh-CN" altLang="en-US" dirty="0"/>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dirty="0"/>
          </a:p>
        </p:txBody>
      </p:sp>
      <p:sp>
        <p:nvSpPr>
          <p:cNvPr id="4" name="页脚占位符 3"/>
          <p:cNvSpPr>
            <a:spLocks noGrp="1"/>
          </p:cNvSpPr>
          <p:nvPr>
            <p:ph type="ftr" sz="quarter" idx="11"/>
          </p:nvPr>
        </p:nvSpPr>
        <p:spPr/>
        <p:txBody>
          <a:bodyPr/>
          <a:lstStyle/>
          <a:p>
            <a:endParaRPr lang="zh-CN" altLang="en-US" dirty="0"/>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dirty="0"/>
          </a:p>
        </p:txBody>
      </p:sp>
      <p:sp>
        <p:nvSpPr>
          <p:cNvPr id="4" name="页脚占位符 3"/>
          <p:cNvSpPr>
            <a:spLocks noGrp="1"/>
          </p:cNvSpPr>
          <p:nvPr>
            <p:ph type="ftr" sz="quarter" idx="11"/>
          </p:nvPr>
        </p:nvSpPr>
        <p:spPr/>
        <p:txBody>
          <a:bodyPr/>
          <a:lstStyle/>
          <a:p>
            <a:endParaRPr lang="zh-CN" altLang="en-US" dirty="0"/>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dirty="0"/>
          </a:p>
        </p:txBody>
      </p:sp>
      <p:sp>
        <p:nvSpPr>
          <p:cNvPr id="7" name="TextBox 6"/>
          <p:cNvSpPr txBox="1"/>
          <p:nvPr userDrawn="1"/>
        </p:nvSpPr>
        <p:spPr>
          <a:xfrm>
            <a:off x="86570" y="5025070"/>
            <a:ext cx="1800200"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smtClean="0">
                <a:ln>
                  <a:noFill/>
                </a:ln>
                <a:solidFill>
                  <a:prstClr val="black"/>
                </a:solidFill>
                <a:effectLst/>
                <a:uLnTx/>
                <a:uFillTx/>
                <a:hlinkClick r:id="rId2"/>
              </a:rPr>
              <a:t>PPT</a:t>
            </a:r>
            <a:r>
              <a:rPr kumimoji="0" lang="zh-CN" altLang="en-US" sz="100" b="0" i="0" u="none" strike="noStrike" kern="0" cap="none" spc="0" normalizeH="0" baseline="0" noProof="0" dirty="0" smtClean="0">
                <a:ln>
                  <a:noFill/>
                </a:ln>
                <a:solidFill>
                  <a:prstClr val="black"/>
                </a:solidFill>
                <a:effectLst/>
                <a:uLnTx/>
                <a:uFillTx/>
                <a:hlinkClick r:id="rId2"/>
              </a:rPr>
              <a:t>模板</a:t>
            </a:r>
            <a:r>
              <a:rPr kumimoji="0" lang="zh-CN" altLang="en-US" sz="100" b="0" i="0" u="none" strike="noStrike" kern="0" cap="none" spc="0" normalizeH="0" baseline="0" noProof="0" dirty="0" smtClean="0">
                <a:ln>
                  <a:noFill/>
                </a:ln>
                <a:solidFill>
                  <a:prstClr val="black"/>
                </a:solidFill>
                <a:effectLst/>
                <a:uLnTx/>
                <a:uFillTx/>
              </a:rPr>
              <a:t> </a:t>
            </a:r>
            <a:r>
              <a:rPr kumimoji="0" lang="en-US" altLang="zh-CN" sz="100" b="0" i="0" u="none" strike="noStrike" kern="0" cap="none" spc="0" normalizeH="0" baseline="0" noProof="0" dirty="0" smtClean="0">
                <a:ln>
                  <a:noFill/>
                </a:ln>
                <a:solidFill>
                  <a:prstClr val="black"/>
                </a:solidFill>
                <a:effectLst/>
                <a:uLnTx/>
                <a:uFillTx/>
              </a:rPr>
              <a:t>http://www.1ppt.com/moban/</a:t>
            </a:r>
            <a:r>
              <a:rPr kumimoji="0" lang="zh-CN" altLang="en-US" sz="100" b="0" i="0" u="none" strike="noStrike" kern="0" cap="none" spc="0" normalizeH="0" baseline="0" noProof="0" dirty="0" smtClean="0">
                <a:ln>
                  <a:noFill/>
                </a:ln>
                <a:solidFill>
                  <a:prstClr val="black"/>
                </a:solidFill>
                <a:effectLst/>
                <a:uLnTx/>
                <a:uFillTx/>
              </a:rPr>
              <a:t> </a:t>
            </a:r>
            <a:endParaRPr kumimoji="0" lang="en-US" altLang="zh-CN" sz="100" b="0" i="0" u="none" strike="noStrike" kern="0" cap="none" spc="0" normalizeH="0" baseline="0" noProof="0" dirty="0" smtClean="0">
              <a:ln>
                <a:noFill/>
              </a:ln>
              <a:solidFill>
                <a:prstClr val="black"/>
              </a:solidFill>
              <a:effectLst/>
              <a:uLnTx/>
              <a:uFillTx/>
            </a:endParaRPr>
          </a:p>
        </p:txBody>
      </p:sp>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dirty="0"/>
          </a:p>
        </p:txBody>
      </p:sp>
      <p:sp>
        <p:nvSpPr>
          <p:cNvPr id="4" name="页脚占位符 3"/>
          <p:cNvSpPr>
            <a:spLocks noGrp="1"/>
          </p:cNvSpPr>
          <p:nvPr>
            <p:ph type="ftr" sz="quarter" idx="11"/>
          </p:nvPr>
        </p:nvSpPr>
        <p:spPr/>
        <p:txBody>
          <a:bodyPr/>
          <a:lstStyle/>
          <a:p>
            <a:endParaRPr lang="zh-CN" altLang="en-US" dirty="0"/>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image" Target="../media/image2.jpeg"/><Relationship Id="rId10" Type="http://schemas.openxmlformats.org/officeDocument/2006/relationships/image" Target="../media/image1.jpeg"/><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12.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0">
            <a:lum/>
          </a:blip>
          <a:srcRect/>
          <a:stretch>
            <a:fillRect t="-3000" b="-3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b="0" i="0">
                <a:solidFill>
                  <a:schemeClr val="tx1">
                    <a:tint val="75000"/>
                  </a:schemeClr>
                </a:solidFill>
                <a:latin typeface="inpin heiti" charset="-122"/>
                <a:ea typeface="inpin heiti" charset="-122"/>
              </a:defRPr>
            </a:lvl1pPr>
          </a:lstStyle>
          <a:p>
            <a:fld id="{530820CF-B880-4189-942D-D702A7CBA730}" type="datetimeFigureOut">
              <a:rPr lang="zh-CN" altLang="en-US" smtClean="0"/>
            </a:fld>
            <a:endParaRPr lang="zh-CN" altLang="en-US" dirty="0"/>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b="0" i="0">
                <a:solidFill>
                  <a:schemeClr val="tx1">
                    <a:tint val="75000"/>
                  </a:schemeClr>
                </a:solidFill>
                <a:latin typeface="inpin heiti" charset="-122"/>
                <a:ea typeface="inpin heiti" charset="-122"/>
              </a:defRPr>
            </a:lvl1pPr>
          </a:lstStyle>
          <a:p>
            <a:endParaRPr lang="zh-CN" altLang="en-US" dirty="0"/>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b="0" i="0">
                <a:solidFill>
                  <a:schemeClr val="tx1">
                    <a:tint val="75000"/>
                  </a:schemeClr>
                </a:solidFill>
                <a:latin typeface="inpin heiti" charset="-122"/>
                <a:ea typeface="inpin heiti" charset="-122"/>
              </a:defRPr>
            </a:lvl1pPr>
          </a:lstStyle>
          <a:p>
            <a:fld id="{0C913308-F349-4B6D-A68A-DD1791B4A57B}" type="slidenum">
              <a:rPr lang="zh-CN" altLang="en-US" smtClean="0"/>
            </a:fld>
            <a:endParaRPr lang="zh-CN" altLang="en-US" dirty="0"/>
          </a:p>
        </p:txBody>
      </p:sp>
      <p:pic>
        <p:nvPicPr>
          <p:cNvPr id="11" name="图片 10"/>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0" y="0"/>
            <a:ext cx="9143999" cy="51435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mc:AlternateContent xmlns:mc="http://schemas.openxmlformats.org/markup-compatibility/2006">
    <mc:Choice xmlns:p14="http://schemas.microsoft.com/office/powerpoint/2010/main" Requires="p14">
      <p:transition p14:dur="10">
        <p:fade/>
      </p:transition>
    </mc:Choice>
    <mc:Fallback>
      <p:transition>
        <p:fade/>
      </p:transition>
    </mc:Fallback>
  </mc:AlternateContent>
  <p:txStyles>
    <p:titleStyle>
      <a:lvl1pPr algn="ctr" defTabSz="914400" rtl="0" eaLnBrk="1" latinLnBrk="0" hangingPunct="1">
        <a:spcBef>
          <a:spcPct val="0"/>
        </a:spcBef>
        <a:buNone/>
        <a:defRPr sz="4400" b="0" i="0" kern="1200">
          <a:solidFill>
            <a:schemeClr val="tx1"/>
          </a:solidFill>
          <a:latin typeface="inpin heiti" charset="-122"/>
          <a:ea typeface="inpin heiti" charset="-122"/>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b="0" i="0" kern="1200">
          <a:solidFill>
            <a:schemeClr val="tx1"/>
          </a:solidFill>
          <a:latin typeface="inpin heiti" charset="-122"/>
          <a:ea typeface="inpin heiti" charset="-122"/>
          <a:cs typeface="+mn-cs"/>
        </a:defRPr>
      </a:lvl1pPr>
      <a:lvl2pPr marL="742950" indent="-285750" algn="l" defTabSz="914400" rtl="0" eaLnBrk="1" latinLnBrk="0" hangingPunct="1">
        <a:spcBef>
          <a:spcPct val="20000"/>
        </a:spcBef>
        <a:buFont typeface="Arial" panose="020B0604020202020204" pitchFamily="34" charset="0"/>
        <a:buChar char="–"/>
        <a:defRPr sz="2800" b="0" i="0" kern="1200">
          <a:solidFill>
            <a:schemeClr val="tx1"/>
          </a:solidFill>
          <a:latin typeface="inpin heiti" charset="-122"/>
          <a:ea typeface="inpin heiti" charset="-122"/>
          <a:cs typeface="+mn-cs"/>
        </a:defRPr>
      </a:lvl2pPr>
      <a:lvl3pPr marL="1143000" indent="-228600" algn="l" defTabSz="914400" rtl="0" eaLnBrk="1" latinLnBrk="0" hangingPunct="1">
        <a:spcBef>
          <a:spcPct val="20000"/>
        </a:spcBef>
        <a:buFont typeface="Arial" panose="020B0604020202020204" pitchFamily="34" charset="0"/>
        <a:buChar char="•"/>
        <a:defRPr sz="2400" b="0" i="0" kern="1200">
          <a:solidFill>
            <a:schemeClr val="tx1"/>
          </a:solidFill>
          <a:latin typeface="inpin heiti" charset="-122"/>
          <a:ea typeface="inpin heiti" charset="-122"/>
          <a:cs typeface="+mn-cs"/>
        </a:defRPr>
      </a:lvl3pPr>
      <a:lvl4pPr marL="1600200" indent="-228600" algn="l" defTabSz="914400" rtl="0" eaLnBrk="1" latinLnBrk="0" hangingPunct="1">
        <a:spcBef>
          <a:spcPct val="20000"/>
        </a:spcBef>
        <a:buFont typeface="Arial" panose="020B0604020202020204" pitchFamily="34" charset="0"/>
        <a:buChar char="–"/>
        <a:defRPr sz="2000" b="0" i="0" kern="1200">
          <a:solidFill>
            <a:schemeClr val="tx1"/>
          </a:solidFill>
          <a:latin typeface="inpin heiti" charset="-122"/>
          <a:ea typeface="inpin heiti" charset="-122"/>
          <a:cs typeface="+mn-cs"/>
        </a:defRPr>
      </a:lvl4pPr>
      <a:lvl5pPr marL="2057400" indent="-228600" algn="l" defTabSz="914400" rtl="0" eaLnBrk="1" latinLnBrk="0" hangingPunct="1">
        <a:spcBef>
          <a:spcPct val="20000"/>
        </a:spcBef>
        <a:buFont typeface="Arial" panose="020B0604020202020204" pitchFamily="34" charset="0"/>
        <a:buChar char="»"/>
        <a:defRPr sz="2000" b="0" i="0" kern="1200">
          <a:solidFill>
            <a:schemeClr val="tx1"/>
          </a:solidFill>
          <a:latin typeface="inpin heiti" charset="-122"/>
          <a:ea typeface="inpin heiti" charset="-122"/>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Lst>
  <mc:AlternateContent xmlns:mc="http://schemas.openxmlformats.org/markup-compatibility/2006">
    <mc:Choice xmlns:p14="http://schemas.microsoft.com/office/powerpoint/2010/main" Requires="p14">
      <p:transition p14:dur="10">
        <p:fade/>
      </p:transition>
    </mc:Choice>
    <mc:Fallback>
      <p:transition>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5.xml"/><Relationship Id="rId2" Type="http://schemas.openxmlformats.org/officeDocument/2006/relationships/themeOverride" Target="../theme/themeOverride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2.xml"/><Relationship Id="rId4" Type="http://schemas.openxmlformats.org/officeDocument/2006/relationships/themeOverride" Target="../theme/themeOverride10.xml"/><Relationship Id="rId3" Type="http://schemas.openxmlformats.org/officeDocument/2006/relationships/image" Target="../media/image5.png"/><Relationship Id="rId2" Type="http://schemas.openxmlformats.org/officeDocument/2006/relationships/tags" Target="../tags/tag7.xml"/><Relationship Id="rId1" Type="http://schemas.openxmlformats.org/officeDocument/2006/relationships/tags" Target="../tags/tag6.xml"/></Relationships>
</file>

<file path=ppt/slides/_rels/slide11.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2.xml"/><Relationship Id="rId4" Type="http://schemas.openxmlformats.org/officeDocument/2006/relationships/themeOverride" Target="../theme/themeOverride11.xml"/><Relationship Id="rId3" Type="http://schemas.openxmlformats.org/officeDocument/2006/relationships/image" Target="../media/image6.png"/><Relationship Id="rId2" Type="http://schemas.openxmlformats.org/officeDocument/2006/relationships/tags" Target="../tags/tag9.xml"/><Relationship Id="rId1" Type="http://schemas.openxmlformats.org/officeDocument/2006/relationships/tags" Target="../tags/tag8.xml"/></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2.xml"/><Relationship Id="rId3" Type="http://schemas.openxmlformats.org/officeDocument/2006/relationships/themeOverride" Target="../theme/themeOverride12.xml"/><Relationship Id="rId2" Type="http://schemas.openxmlformats.org/officeDocument/2006/relationships/image" Target="../media/image7.png"/><Relationship Id="rId1" Type="http://schemas.openxmlformats.org/officeDocument/2006/relationships/tags" Target="../tags/tag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8.png"/><Relationship Id="rId1" Type="http://schemas.openxmlformats.org/officeDocument/2006/relationships/tags" Target="../tags/tag11.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9.png"/></Relationships>
</file>

<file path=ppt/slides/_rels/slide16.xml.rels><?xml version="1.0" encoding="UTF-8" standalone="yes"?>
<Relationships xmlns="http://schemas.openxmlformats.org/package/2006/relationships"><Relationship Id="rId7" Type="http://schemas.openxmlformats.org/officeDocument/2006/relationships/slideLayout" Target="../slideLayouts/slideLayout4.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jpeg"/><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image" Target="../media/image10.jpe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hemeOverride" Target="../theme/themeOverride1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9.xml"/><Relationship Id="rId4" Type="http://schemas.openxmlformats.org/officeDocument/2006/relationships/themeOverride" Target="../theme/themeOverride4.xml"/><Relationship Id="rId3" Type="http://schemas.openxmlformats.org/officeDocument/2006/relationships/image" Target="../media/image3.png"/><Relationship Id="rId2" Type="http://schemas.openxmlformats.org/officeDocument/2006/relationships/tags" Target="../tags/tag2.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themeOverride" Target="../theme/themeOverride5.xml"/><Relationship Id="rId1" Type="http://schemas.openxmlformats.org/officeDocument/2006/relationships/tags" Target="../tags/tag3.xml"/></Relationships>
</file>

<file path=ppt/slides/_rels/slide6.xml.rels><?xml version="1.0" encoding="UTF-8" standalone="yes"?>
<Relationships xmlns="http://schemas.openxmlformats.org/package/2006/relationships"><Relationship Id="rId4" Type="http://schemas.openxmlformats.org/officeDocument/2006/relationships/comments" Target="../comments/comment1.xml"/><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hemeOverride" Target="../theme/themeOverride6.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hemeOverride" Target="../theme/themeOverride7.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hemeOverride" Target="../theme/themeOverride8.xml"/></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2.xml"/><Relationship Id="rId4" Type="http://schemas.openxmlformats.org/officeDocument/2006/relationships/themeOverride" Target="../theme/themeOverride9.xml"/><Relationship Id="rId3" Type="http://schemas.openxmlformats.org/officeDocument/2006/relationships/image" Target="../media/image4.png"/><Relationship Id="rId2" Type="http://schemas.openxmlformats.org/officeDocument/2006/relationships/tags" Target="../tags/tag5.xml"/><Relationship Id="rId1" Type="http://schemas.openxmlformats.org/officeDocument/2006/relationships/tags" Target="../tags/tag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t="-3000" b="-3000"/>
          </a:stretch>
        </a:blipFill>
        <a:effectLst/>
      </p:bgPr>
    </p:bg>
    <p:spTree>
      <p:nvGrpSpPr>
        <p:cNvPr id="1" name=""/>
        <p:cNvGrpSpPr/>
        <p:nvPr/>
      </p:nvGrpSpPr>
      <p:grpSpPr>
        <a:xfrm>
          <a:off x="0" y="0"/>
          <a:ext cx="0" cy="0"/>
          <a:chOff x="0" y="0"/>
          <a:chExt cx="0" cy="0"/>
        </a:xfrm>
      </p:grpSpPr>
      <p:sp>
        <p:nvSpPr>
          <p:cNvPr id="58" name="Oval 3"/>
          <p:cNvSpPr/>
          <p:nvPr/>
        </p:nvSpPr>
        <p:spPr bwMode="auto">
          <a:xfrm>
            <a:off x="3487550" y="1800991"/>
            <a:ext cx="730372" cy="730372"/>
          </a:xfrm>
          <a:prstGeom prst="ellipse">
            <a:avLst/>
          </a:prstGeom>
          <a:solidFill>
            <a:schemeClr val="accent4">
              <a:lumMod val="60000"/>
              <a:lumOff val="40000"/>
              <a:alpha val="70000"/>
            </a:schemeClr>
          </a:solidFill>
          <a:ln w="19050">
            <a:noFill/>
            <a:round/>
          </a:ln>
        </p:spPr>
        <p:txBody>
          <a:bodyPr anchor="ctr"/>
          <a:lstStyle/>
          <a:p>
            <a:pPr algn="ctr"/>
            <a:endParaRPr dirty="0">
              <a:cs typeface="+mn-ea"/>
              <a:sym typeface="+mn-lt"/>
            </a:endParaRPr>
          </a:p>
        </p:txBody>
      </p:sp>
      <p:sp>
        <p:nvSpPr>
          <p:cNvPr id="59" name="Oval 2"/>
          <p:cNvSpPr/>
          <p:nvPr/>
        </p:nvSpPr>
        <p:spPr bwMode="auto">
          <a:xfrm>
            <a:off x="4249202" y="1493764"/>
            <a:ext cx="626440" cy="626440"/>
          </a:xfrm>
          <a:prstGeom prst="ellipse">
            <a:avLst/>
          </a:prstGeom>
          <a:solidFill>
            <a:srgbClr val="3B4761">
              <a:alpha val="70000"/>
            </a:srgbClr>
          </a:solidFill>
          <a:ln w="19050">
            <a:noFill/>
            <a:round/>
          </a:ln>
        </p:spPr>
        <p:txBody>
          <a:bodyPr anchor="ctr"/>
          <a:lstStyle/>
          <a:p>
            <a:pPr algn="ctr"/>
            <a:endParaRPr dirty="0">
              <a:latin typeface="Agency FB" panose="020B0503020202020204" pitchFamily="34" charset="0"/>
              <a:cs typeface="+mn-ea"/>
              <a:sym typeface="+mn-lt"/>
            </a:endParaRPr>
          </a:p>
        </p:txBody>
      </p:sp>
      <p:sp>
        <p:nvSpPr>
          <p:cNvPr id="63" name="Oval 3"/>
          <p:cNvSpPr/>
          <p:nvPr/>
        </p:nvSpPr>
        <p:spPr bwMode="auto">
          <a:xfrm>
            <a:off x="5172400" y="2192187"/>
            <a:ext cx="730372" cy="730372"/>
          </a:xfrm>
          <a:prstGeom prst="ellipse">
            <a:avLst/>
          </a:prstGeom>
          <a:solidFill>
            <a:srgbClr val="3B4761">
              <a:alpha val="70000"/>
            </a:srgbClr>
          </a:solidFill>
          <a:ln w="19050">
            <a:noFill/>
            <a:round/>
          </a:ln>
        </p:spPr>
        <p:txBody>
          <a:bodyPr anchor="ctr"/>
          <a:lstStyle/>
          <a:p>
            <a:pPr algn="ctr"/>
            <a:endParaRPr dirty="0">
              <a:cs typeface="+mn-ea"/>
              <a:sym typeface="+mn-lt"/>
            </a:endParaRPr>
          </a:p>
        </p:txBody>
      </p:sp>
      <p:sp>
        <p:nvSpPr>
          <p:cNvPr id="64" name="Oval 2"/>
          <p:cNvSpPr/>
          <p:nvPr/>
        </p:nvSpPr>
        <p:spPr bwMode="auto">
          <a:xfrm>
            <a:off x="6820029" y="1448339"/>
            <a:ext cx="485807" cy="485807"/>
          </a:xfrm>
          <a:prstGeom prst="ellipse">
            <a:avLst/>
          </a:prstGeom>
          <a:solidFill>
            <a:srgbClr val="3B4761">
              <a:alpha val="70000"/>
            </a:srgbClr>
          </a:solidFill>
          <a:ln w="19050">
            <a:noFill/>
            <a:round/>
          </a:ln>
        </p:spPr>
        <p:txBody>
          <a:bodyPr anchor="ctr"/>
          <a:lstStyle/>
          <a:p>
            <a:pPr algn="ctr"/>
            <a:endParaRPr dirty="0">
              <a:latin typeface="Agency FB" panose="020B0503020202020204" pitchFamily="34" charset="0"/>
              <a:cs typeface="+mn-ea"/>
              <a:sym typeface="+mn-lt"/>
            </a:endParaRPr>
          </a:p>
        </p:txBody>
      </p:sp>
      <p:sp>
        <p:nvSpPr>
          <p:cNvPr id="65" name="Oval 4"/>
          <p:cNvSpPr/>
          <p:nvPr/>
        </p:nvSpPr>
        <p:spPr bwMode="auto">
          <a:xfrm>
            <a:off x="6289858" y="2531363"/>
            <a:ext cx="365186" cy="365186"/>
          </a:xfrm>
          <a:prstGeom prst="ellipse">
            <a:avLst/>
          </a:prstGeom>
          <a:solidFill>
            <a:srgbClr val="D38666">
              <a:alpha val="70000"/>
            </a:srgbClr>
          </a:solidFill>
          <a:ln w="19050">
            <a:noFill/>
            <a:round/>
          </a:ln>
        </p:spPr>
        <p:txBody>
          <a:bodyPr anchor="ctr"/>
          <a:lstStyle/>
          <a:p>
            <a:pPr algn="ctr"/>
            <a:endParaRPr dirty="0">
              <a:cs typeface="+mn-ea"/>
              <a:sym typeface="+mn-lt"/>
            </a:endParaRPr>
          </a:p>
        </p:txBody>
      </p:sp>
      <p:sp>
        <p:nvSpPr>
          <p:cNvPr id="66" name="Oval 5"/>
          <p:cNvSpPr/>
          <p:nvPr/>
        </p:nvSpPr>
        <p:spPr bwMode="auto">
          <a:xfrm>
            <a:off x="5172400" y="1671222"/>
            <a:ext cx="259537" cy="259537"/>
          </a:xfrm>
          <a:prstGeom prst="ellipse">
            <a:avLst/>
          </a:prstGeom>
          <a:solidFill>
            <a:schemeClr val="accent4">
              <a:lumMod val="60000"/>
              <a:lumOff val="40000"/>
              <a:alpha val="70000"/>
            </a:schemeClr>
          </a:solidFill>
          <a:ln w="19050">
            <a:noFill/>
            <a:round/>
          </a:ln>
        </p:spPr>
        <p:txBody>
          <a:bodyPr anchor="ctr"/>
          <a:lstStyle/>
          <a:p>
            <a:pPr algn="ctr"/>
            <a:endParaRPr dirty="0">
              <a:latin typeface="Agency FB" panose="020B0503020202020204" pitchFamily="34" charset="0"/>
              <a:cs typeface="+mn-ea"/>
              <a:sym typeface="+mn-lt"/>
            </a:endParaRPr>
          </a:p>
        </p:txBody>
      </p:sp>
      <p:sp>
        <p:nvSpPr>
          <p:cNvPr id="67" name="Oval 6"/>
          <p:cNvSpPr/>
          <p:nvPr/>
        </p:nvSpPr>
        <p:spPr bwMode="auto">
          <a:xfrm>
            <a:off x="6820029" y="1078559"/>
            <a:ext cx="259537" cy="259537"/>
          </a:xfrm>
          <a:prstGeom prst="ellipse">
            <a:avLst/>
          </a:prstGeom>
          <a:solidFill>
            <a:srgbClr val="D38666">
              <a:alpha val="70000"/>
            </a:srgbClr>
          </a:solidFill>
          <a:ln w="19050">
            <a:noFill/>
            <a:round/>
          </a:ln>
        </p:spPr>
        <p:txBody>
          <a:bodyPr anchor="ctr"/>
          <a:lstStyle/>
          <a:p>
            <a:pPr algn="ctr"/>
            <a:endParaRPr dirty="0">
              <a:latin typeface="Agency FB" panose="020B0503020202020204" pitchFamily="34" charset="0"/>
              <a:cs typeface="+mn-ea"/>
              <a:sym typeface="+mn-lt"/>
            </a:endParaRPr>
          </a:p>
        </p:txBody>
      </p:sp>
      <p:sp>
        <p:nvSpPr>
          <p:cNvPr id="32" name="Oval 3"/>
          <p:cNvSpPr/>
          <p:nvPr/>
        </p:nvSpPr>
        <p:spPr bwMode="auto">
          <a:xfrm>
            <a:off x="1718358" y="1800991"/>
            <a:ext cx="730372" cy="730372"/>
          </a:xfrm>
          <a:prstGeom prst="ellipse">
            <a:avLst/>
          </a:prstGeom>
          <a:solidFill>
            <a:srgbClr val="3B4761">
              <a:alpha val="70000"/>
            </a:srgbClr>
          </a:solidFill>
          <a:ln w="19050">
            <a:noFill/>
            <a:round/>
          </a:ln>
        </p:spPr>
        <p:txBody>
          <a:bodyPr anchor="ctr"/>
          <a:lstStyle/>
          <a:p>
            <a:pPr algn="ctr"/>
            <a:endParaRPr dirty="0">
              <a:cs typeface="+mn-ea"/>
              <a:sym typeface="+mn-lt"/>
            </a:endParaRPr>
          </a:p>
        </p:txBody>
      </p:sp>
      <p:sp>
        <p:nvSpPr>
          <p:cNvPr id="33" name="Oval 2"/>
          <p:cNvSpPr/>
          <p:nvPr/>
        </p:nvSpPr>
        <p:spPr bwMode="auto">
          <a:xfrm>
            <a:off x="1806164" y="1087180"/>
            <a:ext cx="885604" cy="885604"/>
          </a:xfrm>
          <a:prstGeom prst="ellipse">
            <a:avLst/>
          </a:prstGeom>
          <a:solidFill>
            <a:srgbClr val="3B4761">
              <a:alpha val="70000"/>
            </a:srgbClr>
          </a:solidFill>
          <a:ln w="19050">
            <a:noFill/>
            <a:round/>
          </a:ln>
        </p:spPr>
        <p:txBody>
          <a:bodyPr anchor="ctr"/>
          <a:lstStyle/>
          <a:p>
            <a:pPr algn="ctr"/>
            <a:endParaRPr dirty="0">
              <a:latin typeface="Agency FB" panose="020B0503020202020204" pitchFamily="34" charset="0"/>
              <a:cs typeface="+mn-ea"/>
              <a:sym typeface="+mn-lt"/>
            </a:endParaRPr>
          </a:p>
        </p:txBody>
      </p:sp>
      <p:sp>
        <p:nvSpPr>
          <p:cNvPr id="34" name="Oval 1"/>
          <p:cNvSpPr/>
          <p:nvPr/>
        </p:nvSpPr>
        <p:spPr bwMode="auto">
          <a:xfrm>
            <a:off x="2147319" y="1350281"/>
            <a:ext cx="1088900" cy="1088900"/>
          </a:xfrm>
          <a:prstGeom prst="ellipse">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r>
              <a:rPr lang="en-US" altLang="zh-CN" sz="6000" dirty="0">
                <a:solidFill>
                  <a:schemeClr val="tx1">
                    <a:lumMod val="65000"/>
                    <a:lumOff val="35000"/>
                  </a:schemeClr>
                </a:solidFill>
                <a:latin typeface="Agency FB" panose="020B0503020202020204" pitchFamily="34" charset="0"/>
                <a:cs typeface="+mn-ea"/>
                <a:sym typeface="+mn-lt"/>
              </a:rPr>
              <a:t>2</a:t>
            </a:r>
            <a:endParaRPr lang="en-US" altLang="zh-CN" sz="6000" dirty="0">
              <a:solidFill>
                <a:schemeClr val="tx1">
                  <a:lumMod val="65000"/>
                  <a:lumOff val="35000"/>
                </a:schemeClr>
              </a:solidFill>
              <a:latin typeface="Agency FB" panose="020B0503020202020204" pitchFamily="34" charset="0"/>
              <a:cs typeface="+mn-ea"/>
              <a:sym typeface="+mn-lt"/>
            </a:endParaRPr>
          </a:p>
        </p:txBody>
      </p:sp>
      <p:sp>
        <p:nvSpPr>
          <p:cNvPr id="35" name="Oval 4"/>
          <p:cNvSpPr/>
          <p:nvPr/>
        </p:nvSpPr>
        <p:spPr bwMode="auto">
          <a:xfrm>
            <a:off x="2266137" y="2611725"/>
            <a:ext cx="365186" cy="365186"/>
          </a:xfrm>
          <a:prstGeom prst="ellipse">
            <a:avLst/>
          </a:prstGeom>
          <a:solidFill>
            <a:srgbClr val="D38666"/>
          </a:solidFill>
          <a:ln w="19050">
            <a:noFill/>
            <a:round/>
          </a:ln>
        </p:spPr>
        <p:txBody>
          <a:bodyPr anchor="ctr"/>
          <a:lstStyle/>
          <a:p>
            <a:pPr algn="ctr"/>
            <a:endParaRPr dirty="0">
              <a:cs typeface="+mn-ea"/>
              <a:sym typeface="+mn-lt"/>
            </a:endParaRPr>
          </a:p>
        </p:txBody>
      </p:sp>
      <p:sp>
        <p:nvSpPr>
          <p:cNvPr id="39" name="Oval 6"/>
          <p:cNvSpPr/>
          <p:nvPr/>
        </p:nvSpPr>
        <p:spPr bwMode="auto">
          <a:xfrm>
            <a:off x="3106450" y="1078559"/>
            <a:ext cx="259537" cy="259537"/>
          </a:xfrm>
          <a:prstGeom prst="ellipse">
            <a:avLst/>
          </a:prstGeom>
          <a:solidFill>
            <a:srgbClr val="D38666">
              <a:alpha val="70000"/>
            </a:srgbClr>
          </a:solidFill>
          <a:ln w="19050">
            <a:noFill/>
            <a:round/>
          </a:ln>
        </p:spPr>
        <p:txBody>
          <a:bodyPr anchor="ctr"/>
          <a:lstStyle/>
          <a:p>
            <a:pPr algn="ctr"/>
            <a:endParaRPr dirty="0">
              <a:latin typeface="Agency FB" panose="020B0503020202020204" pitchFamily="34" charset="0"/>
              <a:cs typeface="+mn-ea"/>
              <a:sym typeface="+mn-lt"/>
            </a:endParaRPr>
          </a:p>
        </p:txBody>
      </p:sp>
      <p:sp>
        <p:nvSpPr>
          <p:cNvPr id="55" name="Oval 1"/>
          <p:cNvSpPr/>
          <p:nvPr/>
        </p:nvSpPr>
        <p:spPr bwMode="auto">
          <a:xfrm>
            <a:off x="3403023" y="1350281"/>
            <a:ext cx="1088900" cy="1088900"/>
          </a:xfrm>
          <a:prstGeom prst="ellipse">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r>
              <a:rPr lang="en-US" altLang="zh-CN" sz="6000" dirty="0">
                <a:solidFill>
                  <a:schemeClr val="tx1">
                    <a:lumMod val="65000"/>
                    <a:lumOff val="35000"/>
                  </a:schemeClr>
                </a:solidFill>
                <a:latin typeface="Agency FB" panose="020B0503020202020204" pitchFamily="34" charset="0"/>
                <a:cs typeface="+mn-ea"/>
                <a:sym typeface="+mn-lt"/>
              </a:rPr>
              <a:t>0</a:t>
            </a:r>
            <a:endParaRPr lang="en-US" altLang="zh-CN" sz="6000" dirty="0">
              <a:solidFill>
                <a:schemeClr val="tx1">
                  <a:lumMod val="65000"/>
                  <a:lumOff val="35000"/>
                </a:schemeClr>
              </a:solidFill>
              <a:latin typeface="Agency FB" panose="020B0503020202020204" pitchFamily="34" charset="0"/>
              <a:cs typeface="+mn-ea"/>
              <a:sym typeface="+mn-lt"/>
            </a:endParaRPr>
          </a:p>
        </p:txBody>
      </p:sp>
      <p:sp>
        <p:nvSpPr>
          <p:cNvPr id="56" name="Oval 1"/>
          <p:cNvSpPr/>
          <p:nvPr/>
        </p:nvSpPr>
        <p:spPr bwMode="auto">
          <a:xfrm>
            <a:off x="4658727" y="1350281"/>
            <a:ext cx="1088900" cy="1088900"/>
          </a:xfrm>
          <a:prstGeom prst="ellipse">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r>
              <a:rPr lang="en-US" altLang="zh-CN" sz="6000" dirty="0">
                <a:solidFill>
                  <a:schemeClr val="tx1">
                    <a:lumMod val="65000"/>
                    <a:lumOff val="35000"/>
                  </a:schemeClr>
                </a:solidFill>
                <a:latin typeface="Agency FB" panose="020B0503020202020204" pitchFamily="34" charset="0"/>
                <a:cs typeface="+mn-ea"/>
                <a:sym typeface="+mn-lt"/>
              </a:rPr>
              <a:t>2</a:t>
            </a:r>
            <a:endParaRPr lang="en-US" altLang="zh-CN" sz="6000" dirty="0">
              <a:solidFill>
                <a:schemeClr val="tx1">
                  <a:lumMod val="65000"/>
                  <a:lumOff val="35000"/>
                </a:schemeClr>
              </a:solidFill>
              <a:latin typeface="Agency FB" panose="020B0503020202020204" pitchFamily="34" charset="0"/>
              <a:cs typeface="+mn-ea"/>
              <a:sym typeface="+mn-lt"/>
            </a:endParaRPr>
          </a:p>
        </p:txBody>
      </p:sp>
      <p:sp>
        <p:nvSpPr>
          <p:cNvPr id="57" name="Oval 1"/>
          <p:cNvSpPr/>
          <p:nvPr/>
        </p:nvSpPr>
        <p:spPr bwMode="auto">
          <a:xfrm>
            <a:off x="5914431" y="1350281"/>
            <a:ext cx="1088900" cy="1088900"/>
          </a:xfrm>
          <a:prstGeom prst="ellipse">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r>
              <a:rPr lang="en-US" altLang="zh-CN" sz="6000" dirty="0">
                <a:solidFill>
                  <a:schemeClr val="tx1">
                    <a:lumMod val="65000"/>
                    <a:lumOff val="35000"/>
                  </a:schemeClr>
                </a:solidFill>
                <a:latin typeface="Agency FB" panose="020B0503020202020204" pitchFamily="34" charset="0"/>
                <a:cs typeface="+mn-ea"/>
                <a:sym typeface="+mn-lt"/>
              </a:rPr>
              <a:t>3</a:t>
            </a:r>
            <a:endParaRPr lang="en-US" altLang="zh-CN" sz="6000" dirty="0">
              <a:solidFill>
                <a:schemeClr val="tx1">
                  <a:lumMod val="65000"/>
                  <a:lumOff val="35000"/>
                </a:schemeClr>
              </a:solidFill>
              <a:latin typeface="Agency FB" panose="020B0503020202020204" pitchFamily="34" charset="0"/>
              <a:cs typeface="+mn-ea"/>
              <a:sym typeface="+mn-lt"/>
            </a:endParaRPr>
          </a:p>
        </p:txBody>
      </p:sp>
      <p:sp>
        <p:nvSpPr>
          <p:cNvPr id="60" name="Oval 4"/>
          <p:cNvSpPr/>
          <p:nvPr/>
        </p:nvSpPr>
        <p:spPr bwMode="auto">
          <a:xfrm>
            <a:off x="871780" y="1894731"/>
            <a:ext cx="365186" cy="365186"/>
          </a:xfrm>
          <a:prstGeom prst="ellipse">
            <a:avLst/>
          </a:prstGeom>
          <a:solidFill>
            <a:schemeClr val="accent3">
              <a:alpha val="70000"/>
            </a:schemeClr>
          </a:solidFill>
          <a:ln w="19050">
            <a:noFill/>
            <a:round/>
          </a:ln>
        </p:spPr>
        <p:txBody>
          <a:bodyPr anchor="ctr"/>
          <a:lstStyle/>
          <a:p>
            <a:pPr algn="ctr"/>
            <a:endParaRPr dirty="0">
              <a:latin typeface="Agency FB" panose="020B0503020202020204" pitchFamily="34" charset="0"/>
              <a:cs typeface="+mn-ea"/>
              <a:sym typeface="+mn-lt"/>
            </a:endParaRPr>
          </a:p>
        </p:txBody>
      </p:sp>
      <p:sp>
        <p:nvSpPr>
          <p:cNvPr id="62" name="Oval 6"/>
          <p:cNvSpPr/>
          <p:nvPr/>
        </p:nvSpPr>
        <p:spPr bwMode="auto">
          <a:xfrm>
            <a:off x="4875642" y="1078559"/>
            <a:ext cx="259537" cy="259537"/>
          </a:xfrm>
          <a:prstGeom prst="ellipse">
            <a:avLst/>
          </a:prstGeom>
          <a:solidFill>
            <a:srgbClr val="D38666">
              <a:alpha val="70000"/>
            </a:srgbClr>
          </a:solidFill>
          <a:ln w="19050">
            <a:noFill/>
            <a:round/>
          </a:ln>
        </p:spPr>
        <p:txBody>
          <a:bodyPr anchor="ctr"/>
          <a:lstStyle/>
          <a:p>
            <a:pPr algn="ctr"/>
            <a:endParaRPr dirty="0">
              <a:latin typeface="Agency FB" panose="020B0503020202020204" pitchFamily="34" charset="0"/>
              <a:cs typeface="+mn-ea"/>
              <a:sym typeface="+mn-lt"/>
            </a:endParaRPr>
          </a:p>
        </p:txBody>
      </p:sp>
      <p:sp>
        <p:nvSpPr>
          <p:cNvPr id="68" name="Oval 2"/>
          <p:cNvSpPr/>
          <p:nvPr/>
        </p:nvSpPr>
        <p:spPr bwMode="auto">
          <a:xfrm>
            <a:off x="7542577" y="2160189"/>
            <a:ext cx="387270" cy="387270"/>
          </a:xfrm>
          <a:prstGeom prst="ellipse">
            <a:avLst/>
          </a:prstGeom>
          <a:solidFill>
            <a:srgbClr val="3B4761">
              <a:alpha val="70000"/>
            </a:srgbClr>
          </a:solidFill>
          <a:ln w="19050">
            <a:noFill/>
            <a:round/>
          </a:ln>
        </p:spPr>
        <p:txBody>
          <a:bodyPr anchor="ctr"/>
          <a:lstStyle/>
          <a:p>
            <a:pPr algn="ctr"/>
            <a:endParaRPr dirty="0">
              <a:cs typeface="+mn-ea"/>
              <a:sym typeface="+mn-lt"/>
            </a:endParaRPr>
          </a:p>
        </p:txBody>
      </p:sp>
      <p:sp>
        <p:nvSpPr>
          <p:cNvPr id="7" name="TextBox 7"/>
          <p:cNvSpPr>
            <a:spLocks noChangeArrowheads="1"/>
          </p:cNvSpPr>
          <p:nvPr/>
        </p:nvSpPr>
        <p:spPr bwMode="auto">
          <a:xfrm>
            <a:off x="1806164" y="2859782"/>
            <a:ext cx="5622719" cy="110744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zh-CN" altLang="en-US" sz="3600" b="1" spc="600" dirty="0">
                <a:solidFill>
                  <a:schemeClr val="tx1">
                    <a:lumMod val="65000"/>
                    <a:lumOff val="35000"/>
                  </a:schemeClr>
                </a:solidFill>
                <a:cs typeface="+mn-ea"/>
                <a:sym typeface="+mn-lt"/>
              </a:rPr>
              <a:t>计算机视觉第二次大作业汇报</a:t>
            </a:r>
            <a:r>
              <a:rPr lang="en-US" altLang="zh-CN" sz="3600" b="1" spc="600" dirty="0">
                <a:solidFill>
                  <a:schemeClr val="tx1">
                    <a:lumMod val="65000"/>
                    <a:lumOff val="35000"/>
                  </a:schemeClr>
                </a:solidFill>
                <a:cs typeface="+mn-ea"/>
                <a:sym typeface="+mn-lt"/>
              </a:rPr>
              <a:t>:4.19</a:t>
            </a:r>
            <a:endParaRPr lang="en-US" altLang="zh-CN" sz="3600" b="1" spc="600" dirty="0">
              <a:solidFill>
                <a:schemeClr val="tx1">
                  <a:lumMod val="65000"/>
                  <a:lumOff val="35000"/>
                </a:schemeClr>
              </a:solidFill>
              <a:cs typeface="+mn-ea"/>
              <a:sym typeface="+mn-lt"/>
            </a:endParaRPr>
          </a:p>
        </p:txBody>
      </p:sp>
      <p:sp>
        <p:nvSpPr>
          <p:cNvPr id="25" name="Rectangle 4"/>
          <p:cNvSpPr txBox="1">
            <a:spLocks noChangeArrowheads="1"/>
          </p:cNvSpPr>
          <p:nvPr/>
        </p:nvSpPr>
        <p:spPr bwMode="auto">
          <a:xfrm>
            <a:off x="3060065" y="4083685"/>
            <a:ext cx="6065520" cy="47815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62" tIns="34281" rIns="68562" bIns="34281" numCol="1" anchor="ctr" anchorCtr="0" compatLnSpc="1"/>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anose="02010609030101010101"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r>
              <a:rPr lang="zh-CN" altLang="en-US" sz="1400" b="0" dirty="0" smtClean="0">
                <a:solidFill>
                  <a:schemeClr val="tx1">
                    <a:lumMod val="50000"/>
                    <a:lumOff val="50000"/>
                  </a:schemeClr>
                </a:solidFill>
                <a:latin typeface="+mn-lt"/>
                <a:ea typeface="+mn-ea"/>
                <a:cs typeface="+mn-ea"/>
                <a:sym typeface="+mn-lt"/>
              </a:rPr>
              <a:t>组员：刘明骏</a:t>
            </a:r>
            <a:r>
              <a:rPr lang="en-US" altLang="zh-CN" sz="1400" b="0" dirty="0" smtClean="0">
                <a:solidFill>
                  <a:schemeClr val="tx1">
                    <a:lumMod val="50000"/>
                    <a:lumOff val="50000"/>
                  </a:schemeClr>
                </a:solidFill>
                <a:latin typeface="+mn-lt"/>
                <a:ea typeface="+mn-ea"/>
                <a:cs typeface="+mn-ea"/>
                <a:sym typeface="+mn-lt"/>
              </a:rPr>
              <a:t> </a:t>
            </a:r>
            <a:r>
              <a:rPr lang="zh-CN" altLang="en-US" sz="1400" b="0" dirty="0" smtClean="0">
                <a:solidFill>
                  <a:schemeClr val="tx1">
                    <a:lumMod val="50000"/>
                    <a:lumOff val="50000"/>
                  </a:schemeClr>
                </a:solidFill>
                <a:latin typeface="+mn-lt"/>
                <a:ea typeface="+mn-ea"/>
                <a:cs typeface="+mn-ea"/>
                <a:sym typeface="+mn-lt"/>
              </a:rPr>
              <a:t>钱维民</a:t>
            </a:r>
            <a:r>
              <a:rPr lang="en-US" altLang="zh-CN" sz="1400" b="0" dirty="0" smtClean="0">
                <a:solidFill>
                  <a:schemeClr val="tx1">
                    <a:lumMod val="50000"/>
                    <a:lumOff val="50000"/>
                  </a:schemeClr>
                </a:solidFill>
                <a:latin typeface="+mn-lt"/>
                <a:ea typeface="+mn-ea"/>
                <a:cs typeface="+mn-ea"/>
                <a:sym typeface="+mn-lt"/>
              </a:rPr>
              <a:t> </a:t>
            </a:r>
            <a:r>
              <a:rPr lang="zh-CN" altLang="en-US" sz="1400" b="0" dirty="0" smtClean="0">
                <a:solidFill>
                  <a:schemeClr val="tx1">
                    <a:lumMod val="50000"/>
                    <a:lumOff val="50000"/>
                  </a:schemeClr>
                </a:solidFill>
                <a:latin typeface="+mn-lt"/>
                <a:ea typeface="+mn-ea"/>
                <a:cs typeface="+mn-ea"/>
                <a:sym typeface="+mn-lt"/>
              </a:rPr>
              <a:t>曹宇恒</a:t>
            </a:r>
            <a:r>
              <a:rPr lang="en-US" altLang="zh-CN" sz="1400" b="0" dirty="0" smtClean="0">
                <a:solidFill>
                  <a:schemeClr val="tx1">
                    <a:lumMod val="50000"/>
                    <a:lumOff val="50000"/>
                  </a:schemeClr>
                </a:solidFill>
                <a:latin typeface="+mn-lt"/>
                <a:ea typeface="+mn-ea"/>
                <a:cs typeface="+mn-ea"/>
                <a:sym typeface="+mn-lt"/>
              </a:rPr>
              <a:t> </a:t>
            </a:r>
            <a:r>
              <a:rPr lang="zh-CN" altLang="en-US" sz="1400" b="0" dirty="0" smtClean="0">
                <a:solidFill>
                  <a:schemeClr val="tx1">
                    <a:lumMod val="50000"/>
                    <a:lumOff val="50000"/>
                  </a:schemeClr>
                </a:solidFill>
                <a:latin typeface="+mn-lt"/>
                <a:ea typeface="+mn-ea"/>
                <a:cs typeface="+mn-ea"/>
                <a:sym typeface="+mn-lt"/>
              </a:rPr>
              <a:t>王佳豪</a:t>
            </a:r>
            <a:r>
              <a:rPr lang="en-US" altLang="zh-CN" sz="1400" b="0" dirty="0" smtClean="0">
                <a:solidFill>
                  <a:schemeClr val="tx1">
                    <a:lumMod val="50000"/>
                    <a:lumOff val="50000"/>
                  </a:schemeClr>
                </a:solidFill>
                <a:latin typeface="+mn-lt"/>
                <a:ea typeface="+mn-ea"/>
                <a:cs typeface="+mn-ea"/>
                <a:sym typeface="+mn-lt"/>
              </a:rPr>
              <a:t> </a:t>
            </a:r>
            <a:r>
              <a:rPr lang="zh-CN" altLang="en-US" sz="1400" b="0" dirty="0" smtClean="0">
                <a:solidFill>
                  <a:schemeClr val="tx1">
                    <a:lumMod val="50000"/>
                    <a:lumOff val="50000"/>
                  </a:schemeClr>
                </a:solidFill>
                <a:latin typeface="+mn-lt"/>
                <a:ea typeface="+mn-ea"/>
                <a:cs typeface="+mn-ea"/>
                <a:sym typeface="+mn-lt"/>
              </a:rPr>
              <a:t>白宁</a:t>
            </a:r>
            <a:endParaRPr lang="zh-CN" altLang="en-US" sz="1400" b="0" dirty="0" smtClean="0">
              <a:solidFill>
                <a:schemeClr val="tx1">
                  <a:lumMod val="50000"/>
                  <a:lumOff val="50000"/>
                </a:schemeClr>
              </a:solidFill>
              <a:latin typeface="+mn-lt"/>
              <a:ea typeface="+mn-ea"/>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timing>
    <p:tnLst>
      <p:par>
        <p:cTn id="1" dur="indefinite" restart="never" nodeType="tmRoot"/>
      </p:par>
    </p:tnLst>
    <p:bldLst>
      <p:bldP spid="58" grpId="0" animBg="1"/>
      <p:bldP spid="59" grpId="0" animBg="1"/>
      <p:bldP spid="63" grpId="0" animBg="1"/>
      <p:bldP spid="64" grpId="0" animBg="1"/>
      <p:bldP spid="65" grpId="0" animBg="1"/>
      <p:bldP spid="66" grpId="0" animBg="1"/>
      <p:bldP spid="67" grpId="0" animBg="1"/>
      <p:bldP spid="32" grpId="0" animBg="1"/>
      <p:bldP spid="33" grpId="0" animBg="1"/>
      <p:bldP spid="34" grpId="0" animBg="1"/>
      <p:bldP spid="35" grpId="0" animBg="1"/>
      <p:bldP spid="39" grpId="0" animBg="1"/>
      <p:bldP spid="55" grpId="0" animBg="1"/>
      <p:bldP spid="56" grpId="0" animBg="1"/>
      <p:bldP spid="57" grpId="0" animBg="1"/>
      <p:bldP spid="60" grpId="0" animBg="1"/>
      <p:bldP spid="62" grpId="0" animBg="1"/>
      <p:bldP spid="68" grpId="0" animBg="1"/>
      <p:bldP spid="7" grpId="0"/>
      <p:bldP spid="7" grpId="1"/>
      <p:bldP spid="25"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p:cNvSpPr txBox="1"/>
          <p:nvPr/>
        </p:nvSpPr>
        <p:spPr>
          <a:xfrm>
            <a:off x="611560" y="194851"/>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buClrTx/>
              <a:buSzTx/>
              <a:buFontTx/>
            </a:pPr>
            <a:r>
              <a:rPr lang="zh-CN" altLang="en-US" sz="1800" dirty="0">
                <a:solidFill>
                  <a:srgbClr val="EC8C8D"/>
                </a:solidFill>
                <a:latin typeface="+mn-lt"/>
                <a:ea typeface="+mn-ea"/>
                <a:cs typeface="+mn-ea"/>
                <a:sym typeface="+mn-ea"/>
              </a:rPr>
              <a:t>多人姿态估计</a:t>
            </a:r>
            <a:endParaRPr lang="zh-CN" altLang="en-US" sz="1800" dirty="0">
              <a:solidFill>
                <a:srgbClr val="EC8C8D"/>
              </a:solidFill>
              <a:latin typeface="+mn-lt"/>
              <a:ea typeface="+mn-ea"/>
              <a:cs typeface="+mn-ea"/>
              <a:sym typeface="+mn-lt"/>
            </a:endParaRPr>
          </a:p>
        </p:txBody>
      </p:sp>
      <p:sp>
        <p:nvSpPr>
          <p:cNvPr id="5" name="文本框 4"/>
          <p:cNvSpPr txBox="1"/>
          <p:nvPr>
            <p:custDataLst>
              <p:tags r:id="rId1"/>
            </p:custDataLst>
          </p:nvPr>
        </p:nvSpPr>
        <p:spPr>
          <a:xfrm>
            <a:off x="394970" y="1059815"/>
            <a:ext cx="2449830" cy="2997835"/>
          </a:xfrm>
          <a:prstGeom prst="rect">
            <a:avLst/>
          </a:prstGeom>
          <a:noFill/>
        </p:spPr>
        <p:txBody>
          <a:bodyPr wrap="square" rtlCol="0" anchor="t">
            <a:noAutofit/>
          </a:bodyPr>
          <a:p>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sym typeface="+mn-ea"/>
              </a:rPr>
              <a:t>       </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sym typeface="+mn-ea"/>
              </a:rPr>
              <a:t>单人姿态估计算法往往会被用来做多人姿态估计。多人姿态估计的输入是一张整图，可能包含多个行人，目的是需要把图片中所有行人的关键点都能正确的做出估计。针对这个问题，一般有两种做法，分别是top-down以及bottom-up的方法。对于top-down的方法，往往先找到图片中所有行人，然后对每个行人做姿态估计，寻找每个人的关键点。单人姿态估计往往可以被直接用于这个场景。对于bottom-up，思路正好相反，先是找图片中所有parts （关键点），比如所有头部，左手，膝盖等。然后把这些parts（关键点）组装成一个个行人。</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custDataLst>
              <p:tags r:id="rId2"/>
            </p:custDataLst>
          </p:nvPr>
        </p:nvPicPr>
        <p:blipFill>
          <a:blip r:embed="rId3"/>
          <a:stretch>
            <a:fillRect/>
          </a:stretch>
        </p:blipFill>
        <p:spPr>
          <a:xfrm>
            <a:off x="3131820" y="977900"/>
            <a:ext cx="5704205" cy="361886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p:cNvSpPr txBox="1"/>
          <p:nvPr/>
        </p:nvSpPr>
        <p:spPr>
          <a:xfrm>
            <a:off x="611560" y="195486"/>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buClrTx/>
              <a:buSzTx/>
              <a:buFontTx/>
            </a:pPr>
            <a:r>
              <a:rPr lang="zh-CN" altLang="en-US" sz="1800" dirty="0">
                <a:solidFill>
                  <a:srgbClr val="EC8C8D"/>
                </a:solidFill>
                <a:latin typeface="+mn-lt"/>
                <a:ea typeface="+mn-ea"/>
                <a:cs typeface="+mn-ea"/>
                <a:sym typeface="+mn-lt"/>
              </a:rPr>
              <a:t>人体姿态跟踪</a:t>
            </a:r>
            <a:endParaRPr lang="zh-CN" altLang="en-US" sz="1800" dirty="0">
              <a:solidFill>
                <a:srgbClr val="EC8C8D"/>
              </a:solidFill>
              <a:latin typeface="+mn-lt"/>
              <a:ea typeface="+mn-ea"/>
              <a:cs typeface="+mn-ea"/>
              <a:sym typeface="+mn-lt"/>
            </a:endParaRPr>
          </a:p>
        </p:txBody>
      </p:sp>
      <p:sp>
        <p:nvSpPr>
          <p:cNvPr id="5" name="文本框 4"/>
          <p:cNvSpPr txBox="1"/>
          <p:nvPr>
            <p:custDataLst>
              <p:tags r:id="rId1"/>
            </p:custDataLst>
          </p:nvPr>
        </p:nvSpPr>
        <p:spPr>
          <a:xfrm>
            <a:off x="323215" y="1203960"/>
            <a:ext cx="2536190" cy="3075940"/>
          </a:xfrm>
          <a:prstGeom prst="rect">
            <a:avLst/>
          </a:prstGeom>
          <a:noFill/>
        </p:spPr>
        <p:txBody>
          <a:bodyPr wrap="square" rtlCol="0" anchor="t">
            <a:noAutofit/>
          </a:bodyPr>
          <a:p>
            <a:r>
              <a:rPr lang="en-US" altLang="zh-CN" sz="1400" dirty="0" smtClean="0">
                <a:solidFill>
                  <a:schemeClr val="tx1">
                    <a:lumMod val="75000"/>
                    <a:lumOff val="25000"/>
                  </a:schemeClr>
                </a:solidFill>
                <a:latin typeface="微软雅黑" panose="020B0503020204020204" pitchFamily="34" charset="-122"/>
                <a:ea typeface="微软雅黑" panose="020B0503020204020204" pitchFamily="34" charset="-122"/>
                <a:sym typeface="+mn-ea"/>
              </a:rPr>
              <a:t>        </a:t>
            </a: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sym typeface="+mn-ea"/>
              </a:rPr>
              <a:t>同时，如果把人体姿态往3D方面进行扩展，输入RGB图像，输出3D的人体关键点的话，就是3D 人体姿态估计。这个有一个经典的数据集Human3.6M。最近，除了输出3D的关键点外，有一些工作开始研究3D的shape，比如数据集DensePose。长线来讲，这个是非常有价值的研究方向。3D人体姿态估计的结果图（来自算法a simple baseline)如下：</a:t>
            </a:r>
            <a:endPar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custDataLst>
              <p:tags r:id="rId2"/>
            </p:custDataLst>
          </p:nvPr>
        </p:nvPicPr>
        <p:blipFill>
          <a:blip r:embed="rId3"/>
          <a:stretch>
            <a:fillRect/>
          </a:stretch>
        </p:blipFill>
        <p:spPr>
          <a:xfrm>
            <a:off x="2987675" y="797560"/>
            <a:ext cx="5969635" cy="336423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p:cNvSpPr txBox="1"/>
          <p:nvPr/>
        </p:nvSpPr>
        <p:spPr>
          <a:xfrm>
            <a:off x="611560" y="195486"/>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dirty="0">
                <a:solidFill>
                  <a:srgbClr val="EC8C8D"/>
                </a:solidFill>
                <a:latin typeface="+mn-lt"/>
                <a:ea typeface="+mn-ea"/>
                <a:cs typeface="+mn-ea"/>
                <a:sym typeface="+mn-lt"/>
              </a:rPr>
              <a:t>3D 人体姿态估计</a:t>
            </a:r>
            <a:endParaRPr lang="zh-CN" altLang="en-US" sz="1800" dirty="0">
              <a:solidFill>
                <a:srgbClr val="EC8C8D"/>
              </a:solidFill>
              <a:latin typeface="+mn-lt"/>
              <a:ea typeface="+mn-ea"/>
              <a:cs typeface="+mn-ea"/>
              <a:sym typeface="+mn-lt"/>
            </a:endParaRPr>
          </a:p>
        </p:txBody>
      </p:sp>
      <p:sp>
        <p:nvSpPr>
          <p:cNvPr id="2" name="文本框 1"/>
          <p:cNvSpPr txBox="1"/>
          <p:nvPr/>
        </p:nvSpPr>
        <p:spPr>
          <a:xfrm>
            <a:off x="394970" y="1059815"/>
            <a:ext cx="2828290" cy="3117215"/>
          </a:xfrm>
          <a:prstGeom prst="rect">
            <a:avLst/>
          </a:prstGeom>
          <a:noFill/>
        </p:spPr>
        <p:txBody>
          <a:bodyPr wrap="square" rtlCol="0" anchor="t">
            <a:noAutofit/>
          </a:bodyPr>
          <a:p>
            <a:r>
              <a:rPr lang="en-US" altLang="zh-CN" sz="14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如果把姿态估计往视频中扩展的话，就有了人体姿态跟踪的任务。主要是针对视频场景中的每一个行人，进行人体以及每个关键点的跟踪。这个问题本身其实难度是很大的。相比行人跟踪来讲，人体关键点在视频中的temporal motion可能比较大，比如一个行走的行人，手跟脚会不停的摆动，所以跟踪难度会比跟踪人体框大。目前主要有的数据集是PoseTrack。</a:t>
            </a:r>
            <a:endPar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5939790" y="483870"/>
            <a:ext cx="2801620" cy="3105785"/>
          </a:xfrm>
          <a:prstGeom prst="rect">
            <a:avLst/>
          </a:prstGeom>
          <a:noFill/>
        </p:spPr>
        <p:txBody>
          <a:bodyPr wrap="square" rtlCol="0" anchor="t">
            <a:noAutofit/>
          </a:bodyPr>
          <a:p>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custDataLst>
              <p:tags r:id="rId1"/>
            </p:custDataLst>
          </p:nvPr>
        </p:nvPicPr>
        <p:blipFill>
          <a:blip r:embed="rId2"/>
          <a:stretch>
            <a:fillRect/>
          </a:stretch>
        </p:blipFill>
        <p:spPr>
          <a:xfrm>
            <a:off x="3506470" y="1059815"/>
            <a:ext cx="5234940" cy="261747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Oval 3"/>
          <p:cNvSpPr/>
          <p:nvPr/>
        </p:nvSpPr>
        <p:spPr bwMode="auto">
          <a:xfrm>
            <a:off x="2260219" y="2108671"/>
            <a:ext cx="769420" cy="769421"/>
          </a:xfrm>
          <a:prstGeom prst="ellipse">
            <a:avLst/>
          </a:prstGeom>
          <a:solidFill>
            <a:schemeClr val="accent4">
              <a:lumMod val="60000"/>
              <a:lumOff val="40000"/>
              <a:alpha val="70000"/>
            </a:schemeClr>
          </a:solidFill>
          <a:ln w="19050">
            <a:noFill/>
            <a:round/>
          </a:ln>
        </p:spPr>
        <p:txBody>
          <a:bodyPr anchor="ctr"/>
          <a:lstStyle/>
          <a:p>
            <a:pPr algn="ctr"/>
            <a:endParaRPr>
              <a:cs typeface="+mn-ea"/>
              <a:sym typeface="+mn-lt"/>
            </a:endParaRPr>
          </a:p>
        </p:txBody>
      </p:sp>
      <p:sp>
        <p:nvSpPr>
          <p:cNvPr id="11" name="Oval 2"/>
          <p:cNvSpPr/>
          <p:nvPr/>
        </p:nvSpPr>
        <p:spPr bwMode="auto">
          <a:xfrm>
            <a:off x="2352720" y="1356696"/>
            <a:ext cx="932952" cy="932953"/>
          </a:xfrm>
          <a:prstGeom prst="ellipse">
            <a:avLst/>
          </a:prstGeom>
          <a:solidFill>
            <a:schemeClr val="accent2">
              <a:alpha val="70000"/>
            </a:schemeClr>
          </a:solidFill>
          <a:ln w="19050">
            <a:noFill/>
            <a:round/>
          </a:ln>
        </p:spPr>
        <p:txBody>
          <a:bodyPr anchor="ctr"/>
          <a:lstStyle/>
          <a:p>
            <a:pPr algn="ctr"/>
            <a:endParaRPr>
              <a:cs typeface="+mn-ea"/>
              <a:sym typeface="+mn-lt"/>
            </a:endParaRPr>
          </a:p>
        </p:txBody>
      </p:sp>
      <p:sp>
        <p:nvSpPr>
          <p:cNvPr id="12" name="Oval 1"/>
          <p:cNvSpPr/>
          <p:nvPr/>
        </p:nvSpPr>
        <p:spPr bwMode="auto">
          <a:xfrm>
            <a:off x="2712113" y="1633863"/>
            <a:ext cx="1147117" cy="1147117"/>
          </a:xfrm>
          <a:prstGeom prst="ellipse">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r>
              <a:rPr lang="en-US" altLang="zh-CN" sz="4400" dirty="0">
                <a:solidFill>
                  <a:schemeClr val="tx1">
                    <a:lumMod val="75000"/>
                    <a:lumOff val="25000"/>
                  </a:schemeClr>
                </a:solidFill>
                <a:latin typeface="Agency FB" panose="020B0503020202020204" pitchFamily="34" charset="0"/>
                <a:cs typeface="+mn-ea"/>
                <a:sym typeface="+mn-lt"/>
              </a:rPr>
              <a:t>03</a:t>
            </a:r>
            <a:endParaRPr lang="en-US" altLang="zh-CN" sz="4400" dirty="0">
              <a:solidFill>
                <a:schemeClr val="tx1">
                  <a:lumMod val="75000"/>
                  <a:lumOff val="25000"/>
                </a:schemeClr>
              </a:solidFill>
              <a:latin typeface="Agency FB" panose="020B0503020202020204" pitchFamily="34" charset="0"/>
              <a:cs typeface="+mn-ea"/>
              <a:sym typeface="+mn-lt"/>
            </a:endParaRPr>
          </a:p>
        </p:txBody>
      </p:sp>
      <p:sp>
        <p:nvSpPr>
          <p:cNvPr id="13" name="Oval 4"/>
          <p:cNvSpPr/>
          <p:nvPr/>
        </p:nvSpPr>
        <p:spPr bwMode="auto">
          <a:xfrm>
            <a:off x="3164008" y="2878091"/>
            <a:ext cx="384711" cy="384711"/>
          </a:xfrm>
          <a:prstGeom prst="ellipse">
            <a:avLst/>
          </a:prstGeom>
          <a:solidFill>
            <a:schemeClr val="accent3">
              <a:alpha val="70000"/>
            </a:schemeClr>
          </a:solidFill>
          <a:ln w="19050">
            <a:noFill/>
            <a:round/>
          </a:ln>
        </p:spPr>
        <p:txBody>
          <a:bodyPr anchor="ctr"/>
          <a:lstStyle/>
          <a:p>
            <a:pPr algn="ctr"/>
            <a:endParaRPr>
              <a:cs typeface="+mn-ea"/>
              <a:sym typeface="+mn-lt"/>
            </a:endParaRPr>
          </a:p>
        </p:txBody>
      </p:sp>
      <p:sp>
        <p:nvSpPr>
          <p:cNvPr id="14" name="Oval 5"/>
          <p:cNvSpPr/>
          <p:nvPr/>
        </p:nvSpPr>
        <p:spPr bwMode="auto">
          <a:xfrm>
            <a:off x="1986806" y="1971964"/>
            <a:ext cx="273413" cy="273413"/>
          </a:xfrm>
          <a:prstGeom prst="ellipse">
            <a:avLst/>
          </a:prstGeom>
          <a:solidFill>
            <a:schemeClr val="accent4">
              <a:lumMod val="60000"/>
              <a:lumOff val="40000"/>
              <a:alpha val="70000"/>
            </a:schemeClr>
          </a:solidFill>
          <a:ln w="19050">
            <a:noFill/>
            <a:round/>
          </a:ln>
        </p:spPr>
        <p:txBody>
          <a:bodyPr anchor="ctr"/>
          <a:lstStyle/>
          <a:p>
            <a:pPr algn="ctr"/>
            <a:endParaRPr>
              <a:cs typeface="+mn-ea"/>
              <a:sym typeface="+mn-lt"/>
            </a:endParaRPr>
          </a:p>
        </p:txBody>
      </p:sp>
      <p:sp>
        <p:nvSpPr>
          <p:cNvPr id="15" name="Oval 6"/>
          <p:cNvSpPr/>
          <p:nvPr/>
        </p:nvSpPr>
        <p:spPr bwMode="auto">
          <a:xfrm>
            <a:off x="3722523" y="1347614"/>
            <a:ext cx="273413" cy="273413"/>
          </a:xfrm>
          <a:prstGeom prst="ellipse">
            <a:avLst/>
          </a:prstGeom>
          <a:solidFill>
            <a:schemeClr val="accent3">
              <a:lumMod val="60000"/>
              <a:lumOff val="40000"/>
              <a:alpha val="70000"/>
            </a:schemeClr>
          </a:solidFill>
          <a:ln w="19050">
            <a:noFill/>
            <a:round/>
          </a:ln>
        </p:spPr>
        <p:txBody>
          <a:bodyPr anchor="ctr"/>
          <a:lstStyle/>
          <a:p>
            <a:pPr algn="ctr"/>
            <a:endParaRPr>
              <a:cs typeface="+mn-ea"/>
              <a:sym typeface="+mn-lt"/>
            </a:endParaRPr>
          </a:p>
        </p:txBody>
      </p:sp>
      <p:grpSp>
        <p:nvGrpSpPr>
          <p:cNvPr id="16" name="Group 10"/>
          <p:cNvGrpSpPr/>
          <p:nvPr/>
        </p:nvGrpSpPr>
        <p:grpSpPr>
          <a:xfrm>
            <a:off x="3728774" y="1881106"/>
            <a:ext cx="4011578" cy="1045505"/>
            <a:chOff x="3943833" y="610500"/>
            <a:chExt cx="4942801" cy="852969"/>
          </a:xfrm>
        </p:grpSpPr>
        <p:sp>
          <p:nvSpPr>
            <p:cNvPr id="17" name="TextBox 11"/>
            <p:cNvSpPr txBox="1"/>
            <p:nvPr/>
          </p:nvSpPr>
          <p:spPr>
            <a:xfrm>
              <a:off x="3943833" y="610500"/>
              <a:ext cx="4942801" cy="438365"/>
            </a:xfrm>
            <a:prstGeom prst="rect">
              <a:avLst/>
            </a:prstGeom>
            <a:noFill/>
          </p:spPr>
          <p:txBody>
            <a:bodyPr wrap="none" lIns="360000" tIns="0" rIns="0" bIns="0" anchor="b" anchorCtr="0">
              <a:normAutofit/>
            </a:bodyPr>
            <a:lstStyle/>
            <a:p>
              <a:r>
                <a:rPr lang="zh-CN" altLang="en-US" sz="2800" dirty="0">
                  <a:cs typeface="+mn-ea"/>
                  <a:sym typeface="+mn-lt"/>
                </a:rPr>
                <a:t>数据采集</a:t>
              </a:r>
              <a:endParaRPr lang="zh-CN" altLang="en-US" sz="2800" dirty="0">
                <a:cs typeface="+mn-ea"/>
                <a:sym typeface="+mn-lt"/>
              </a:endParaRPr>
            </a:p>
          </p:txBody>
        </p:sp>
        <p:sp>
          <p:nvSpPr>
            <p:cNvPr id="18" name="TextBox 12"/>
            <p:cNvSpPr txBox="1"/>
            <p:nvPr/>
          </p:nvSpPr>
          <p:spPr>
            <a:xfrm>
              <a:off x="4036825" y="947273"/>
              <a:ext cx="3962574" cy="516196"/>
            </a:xfrm>
            <a:prstGeom prst="rect">
              <a:avLst/>
            </a:prstGeom>
          </p:spPr>
          <p:txBody>
            <a:bodyPr vert="horz" wrap="square" lIns="360000" tIns="0" rIns="0" bIns="0" anchor="ctr" anchorCtr="0">
              <a:normAutofit/>
            </a:bodyPr>
            <a:lstStyle/>
            <a:p>
              <a:pPr algn="l">
                <a:lnSpc>
                  <a:spcPct val="120000"/>
                </a:lnSpc>
              </a:pPr>
              <a:br>
                <a:rPr lang="zh-CN" altLang="en-US" sz="1050" dirty="0">
                  <a:solidFill>
                    <a:schemeClr val="tx1"/>
                  </a:solidFill>
                  <a:cs typeface="+mn-ea"/>
                  <a:sym typeface="+mn-lt"/>
                </a:rPr>
              </a:br>
              <a:endParaRPr lang="zh-CN" altLang="en-US" sz="1050" dirty="0">
                <a:solidFill>
                  <a:schemeClr val="tx1"/>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timing>
    <p:tnLst>
      <p:par>
        <p:cTn id="1" dur="indefinite" restart="never" nodeType="tmRoot"/>
      </p:par>
    </p:tnLst>
    <p:bldLst>
      <p:bldP spid="10" grpId="0" animBg="1"/>
      <p:bldP spid="11" grpId="0" animBg="1"/>
      <p:bldP spid="12" grpId="0" animBg="1"/>
      <p:bldP spid="13" grpId="0" animBg="1"/>
      <p:bldP spid="14" grpId="0" animBg="1"/>
      <p:bldP spid="1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pic>
        <p:nvPicPr>
          <p:cNvPr id="3" name="图片 2" descr="1e83c1296ee54163fb97c31bebcf488"/>
          <p:cNvPicPr>
            <a:picLocks noChangeAspect="1"/>
          </p:cNvPicPr>
          <p:nvPr>
            <p:custDataLst>
              <p:tags r:id="rId1"/>
            </p:custDataLst>
          </p:nvPr>
        </p:nvPicPr>
        <p:blipFill>
          <a:blip r:embed="rId2"/>
          <a:stretch>
            <a:fillRect/>
          </a:stretch>
        </p:blipFill>
        <p:spPr>
          <a:xfrm>
            <a:off x="179705" y="1132205"/>
            <a:ext cx="8653145" cy="357441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pic>
        <p:nvPicPr>
          <p:cNvPr id="3" name="图片 2" descr="8897ab67ab2ff8e86985d88cffe1235"/>
          <p:cNvPicPr>
            <a:picLocks noChangeAspect="1"/>
          </p:cNvPicPr>
          <p:nvPr/>
        </p:nvPicPr>
        <p:blipFill>
          <a:blip r:embed="rId1"/>
          <a:stretch>
            <a:fillRect/>
          </a:stretch>
        </p:blipFill>
        <p:spPr>
          <a:xfrm>
            <a:off x="107950" y="1132205"/>
            <a:ext cx="8983980" cy="371094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57200" y="267970"/>
            <a:ext cx="8531860" cy="865505"/>
          </a:xfrm>
        </p:spPr>
        <p:txBody>
          <a:bodyPr>
            <a:normAutofit fontScale="90000"/>
          </a:bodyPr>
          <a:p>
            <a:r>
              <a:rPr lang="zh-CN" altLang="en-US" sz="2800">
                <a:latin typeface="+mn-lt"/>
                <a:ea typeface="+mn-lt"/>
                <a:cs typeface="+mn-lt"/>
              </a:rPr>
              <a:t>采集了鼓掌、吹泡泡、刷牙、拖地、攀岩、做饭等</a:t>
            </a:r>
            <a:r>
              <a:rPr lang="zh-CN" altLang="en-US" sz="2800">
                <a:latin typeface="+mn-lt"/>
                <a:ea typeface="+mn-lt"/>
                <a:cs typeface="+mn-lt"/>
              </a:rPr>
              <a:t>动作</a:t>
            </a:r>
            <a:endParaRPr lang="zh-CN" altLang="en-US" sz="2800">
              <a:latin typeface="+mn-lt"/>
              <a:ea typeface="+mn-lt"/>
              <a:cs typeface="+mn-lt"/>
            </a:endParaRPr>
          </a:p>
        </p:txBody>
      </p:sp>
      <p:pic>
        <p:nvPicPr>
          <p:cNvPr id="3" name="图片 2" descr="applauding_008"/>
          <p:cNvPicPr>
            <a:picLocks noChangeAspect="1"/>
          </p:cNvPicPr>
          <p:nvPr/>
        </p:nvPicPr>
        <p:blipFill>
          <a:blip r:embed="rId1"/>
          <a:stretch>
            <a:fillRect/>
          </a:stretch>
        </p:blipFill>
        <p:spPr>
          <a:xfrm>
            <a:off x="107315" y="988060"/>
            <a:ext cx="2436495" cy="1624965"/>
          </a:xfrm>
          <a:prstGeom prst="rect">
            <a:avLst/>
          </a:prstGeom>
        </p:spPr>
      </p:pic>
      <p:pic>
        <p:nvPicPr>
          <p:cNvPr id="4" name="图片 3" descr="blowing_bubbles_018"/>
          <p:cNvPicPr>
            <a:picLocks noChangeAspect="1"/>
          </p:cNvPicPr>
          <p:nvPr/>
        </p:nvPicPr>
        <p:blipFill>
          <a:blip r:embed="rId2"/>
          <a:stretch>
            <a:fillRect/>
          </a:stretch>
        </p:blipFill>
        <p:spPr>
          <a:xfrm>
            <a:off x="2555240" y="988060"/>
            <a:ext cx="2215515" cy="1625600"/>
          </a:xfrm>
          <a:prstGeom prst="rect">
            <a:avLst/>
          </a:prstGeom>
        </p:spPr>
      </p:pic>
      <p:pic>
        <p:nvPicPr>
          <p:cNvPr id="5" name="图片 4" descr="brushing_teeth_009"/>
          <p:cNvPicPr>
            <a:picLocks noChangeAspect="1"/>
          </p:cNvPicPr>
          <p:nvPr/>
        </p:nvPicPr>
        <p:blipFill>
          <a:blip r:embed="rId3"/>
          <a:stretch>
            <a:fillRect/>
          </a:stretch>
        </p:blipFill>
        <p:spPr>
          <a:xfrm>
            <a:off x="4787900" y="988060"/>
            <a:ext cx="2172335" cy="1628775"/>
          </a:xfrm>
          <a:prstGeom prst="rect">
            <a:avLst/>
          </a:prstGeom>
        </p:spPr>
      </p:pic>
      <p:pic>
        <p:nvPicPr>
          <p:cNvPr id="6" name="图片 5" descr="cleaning_the_floor_047"/>
          <p:cNvPicPr>
            <a:picLocks noChangeAspect="1"/>
          </p:cNvPicPr>
          <p:nvPr/>
        </p:nvPicPr>
        <p:blipFill>
          <a:blip r:embed="rId4"/>
          <a:stretch>
            <a:fillRect/>
          </a:stretch>
        </p:blipFill>
        <p:spPr>
          <a:xfrm>
            <a:off x="6948170" y="988060"/>
            <a:ext cx="1974850" cy="1654175"/>
          </a:xfrm>
          <a:prstGeom prst="rect">
            <a:avLst/>
          </a:prstGeom>
        </p:spPr>
      </p:pic>
      <p:pic>
        <p:nvPicPr>
          <p:cNvPr id="7" name="图片 6" descr="climbing_004"/>
          <p:cNvPicPr>
            <a:picLocks noChangeAspect="1"/>
          </p:cNvPicPr>
          <p:nvPr/>
        </p:nvPicPr>
        <p:blipFill>
          <a:blip r:embed="rId5"/>
          <a:stretch>
            <a:fillRect/>
          </a:stretch>
        </p:blipFill>
        <p:spPr>
          <a:xfrm>
            <a:off x="107315" y="2788285"/>
            <a:ext cx="1737995" cy="2164080"/>
          </a:xfrm>
          <a:prstGeom prst="rect">
            <a:avLst/>
          </a:prstGeom>
        </p:spPr>
      </p:pic>
      <p:pic>
        <p:nvPicPr>
          <p:cNvPr id="8" name="图片 7" descr="cooking_021"/>
          <p:cNvPicPr>
            <a:picLocks noChangeAspect="1"/>
          </p:cNvPicPr>
          <p:nvPr/>
        </p:nvPicPr>
        <p:blipFill>
          <a:blip r:embed="rId6"/>
          <a:stretch>
            <a:fillRect/>
          </a:stretch>
        </p:blipFill>
        <p:spPr>
          <a:xfrm>
            <a:off x="1845310" y="2788285"/>
            <a:ext cx="2903855" cy="217805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3"/>
          <p:cNvSpPr/>
          <p:nvPr/>
        </p:nvSpPr>
        <p:spPr bwMode="auto">
          <a:xfrm>
            <a:off x="3487550" y="2259926"/>
            <a:ext cx="730372" cy="730372"/>
          </a:xfrm>
          <a:prstGeom prst="ellipse">
            <a:avLst/>
          </a:prstGeom>
          <a:solidFill>
            <a:schemeClr val="accent4">
              <a:lumMod val="60000"/>
              <a:lumOff val="40000"/>
              <a:alpha val="70000"/>
            </a:schemeClr>
          </a:solidFill>
          <a:ln w="19050">
            <a:noFill/>
            <a:round/>
          </a:ln>
        </p:spPr>
        <p:txBody>
          <a:bodyPr anchor="ctr"/>
          <a:lstStyle/>
          <a:p>
            <a:pPr algn="ctr"/>
            <a:endParaRPr sz="4000">
              <a:cs typeface="+mn-ea"/>
              <a:sym typeface="+mn-lt"/>
            </a:endParaRPr>
          </a:p>
        </p:txBody>
      </p:sp>
      <p:sp>
        <p:nvSpPr>
          <p:cNvPr id="6" name="Oval 2"/>
          <p:cNvSpPr/>
          <p:nvPr/>
        </p:nvSpPr>
        <p:spPr bwMode="auto">
          <a:xfrm>
            <a:off x="4249202" y="1952699"/>
            <a:ext cx="626440" cy="626440"/>
          </a:xfrm>
          <a:prstGeom prst="ellipse">
            <a:avLst/>
          </a:prstGeom>
          <a:solidFill>
            <a:schemeClr val="accent2">
              <a:alpha val="70000"/>
            </a:schemeClr>
          </a:solidFill>
          <a:ln w="19050">
            <a:noFill/>
            <a:round/>
          </a:ln>
        </p:spPr>
        <p:txBody>
          <a:bodyPr anchor="ctr"/>
          <a:lstStyle/>
          <a:p>
            <a:pPr algn="ctr"/>
            <a:endParaRPr sz="4000">
              <a:cs typeface="+mn-ea"/>
              <a:sym typeface="+mn-lt"/>
            </a:endParaRPr>
          </a:p>
        </p:txBody>
      </p:sp>
      <p:sp>
        <p:nvSpPr>
          <p:cNvPr id="7" name="Oval 3"/>
          <p:cNvSpPr/>
          <p:nvPr/>
        </p:nvSpPr>
        <p:spPr bwMode="auto">
          <a:xfrm>
            <a:off x="5172400" y="2651122"/>
            <a:ext cx="730372" cy="730372"/>
          </a:xfrm>
          <a:prstGeom prst="ellipse">
            <a:avLst/>
          </a:prstGeom>
          <a:solidFill>
            <a:schemeClr val="accent4">
              <a:lumMod val="60000"/>
              <a:lumOff val="40000"/>
              <a:alpha val="70000"/>
            </a:schemeClr>
          </a:solidFill>
          <a:ln w="19050">
            <a:noFill/>
            <a:round/>
          </a:ln>
        </p:spPr>
        <p:txBody>
          <a:bodyPr anchor="ctr"/>
          <a:lstStyle/>
          <a:p>
            <a:pPr algn="ctr"/>
            <a:endParaRPr sz="4000">
              <a:cs typeface="+mn-ea"/>
              <a:sym typeface="+mn-lt"/>
            </a:endParaRPr>
          </a:p>
        </p:txBody>
      </p:sp>
      <p:sp>
        <p:nvSpPr>
          <p:cNvPr id="8" name="Oval 2"/>
          <p:cNvSpPr/>
          <p:nvPr/>
        </p:nvSpPr>
        <p:spPr bwMode="auto">
          <a:xfrm>
            <a:off x="6820029" y="1907274"/>
            <a:ext cx="485807" cy="485807"/>
          </a:xfrm>
          <a:prstGeom prst="ellipse">
            <a:avLst/>
          </a:prstGeom>
          <a:solidFill>
            <a:schemeClr val="accent2">
              <a:alpha val="70000"/>
            </a:schemeClr>
          </a:solidFill>
          <a:ln w="19050">
            <a:noFill/>
            <a:round/>
          </a:ln>
        </p:spPr>
        <p:txBody>
          <a:bodyPr anchor="ctr"/>
          <a:lstStyle/>
          <a:p>
            <a:pPr algn="ctr"/>
            <a:endParaRPr sz="4000">
              <a:cs typeface="+mn-ea"/>
              <a:sym typeface="+mn-lt"/>
            </a:endParaRPr>
          </a:p>
        </p:txBody>
      </p:sp>
      <p:sp>
        <p:nvSpPr>
          <p:cNvPr id="9" name="Oval 4"/>
          <p:cNvSpPr/>
          <p:nvPr/>
        </p:nvSpPr>
        <p:spPr bwMode="auto">
          <a:xfrm>
            <a:off x="6289858" y="2990298"/>
            <a:ext cx="365186" cy="365186"/>
          </a:xfrm>
          <a:prstGeom prst="ellipse">
            <a:avLst/>
          </a:prstGeom>
          <a:solidFill>
            <a:schemeClr val="accent3">
              <a:alpha val="70000"/>
            </a:schemeClr>
          </a:solidFill>
          <a:ln w="19050">
            <a:noFill/>
            <a:round/>
          </a:ln>
        </p:spPr>
        <p:txBody>
          <a:bodyPr anchor="ctr"/>
          <a:lstStyle/>
          <a:p>
            <a:pPr algn="ctr"/>
            <a:endParaRPr sz="4000">
              <a:cs typeface="+mn-ea"/>
              <a:sym typeface="+mn-lt"/>
            </a:endParaRPr>
          </a:p>
        </p:txBody>
      </p:sp>
      <p:sp>
        <p:nvSpPr>
          <p:cNvPr id="10" name="Oval 5"/>
          <p:cNvSpPr/>
          <p:nvPr/>
        </p:nvSpPr>
        <p:spPr bwMode="auto">
          <a:xfrm>
            <a:off x="5172400" y="2130157"/>
            <a:ext cx="259537" cy="259537"/>
          </a:xfrm>
          <a:prstGeom prst="ellipse">
            <a:avLst/>
          </a:prstGeom>
          <a:solidFill>
            <a:schemeClr val="accent4">
              <a:lumMod val="60000"/>
              <a:lumOff val="40000"/>
              <a:alpha val="70000"/>
            </a:schemeClr>
          </a:solidFill>
          <a:ln w="19050">
            <a:noFill/>
            <a:round/>
          </a:ln>
        </p:spPr>
        <p:txBody>
          <a:bodyPr anchor="ctr"/>
          <a:lstStyle/>
          <a:p>
            <a:pPr algn="ctr"/>
            <a:endParaRPr sz="4000">
              <a:cs typeface="+mn-ea"/>
              <a:sym typeface="+mn-lt"/>
            </a:endParaRPr>
          </a:p>
        </p:txBody>
      </p:sp>
      <p:sp>
        <p:nvSpPr>
          <p:cNvPr id="11" name="Oval 6"/>
          <p:cNvSpPr/>
          <p:nvPr/>
        </p:nvSpPr>
        <p:spPr bwMode="auto">
          <a:xfrm>
            <a:off x="6820029" y="1537494"/>
            <a:ext cx="259537" cy="259537"/>
          </a:xfrm>
          <a:prstGeom prst="ellipse">
            <a:avLst/>
          </a:prstGeom>
          <a:solidFill>
            <a:schemeClr val="accent3">
              <a:lumMod val="60000"/>
              <a:lumOff val="40000"/>
              <a:alpha val="70000"/>
            </a:schemeClr>
          </a:solidFill>
          <a:ln w="19050">
            <a:noFill/>
            <a:round/>
          </a:ln>
        </p:spPr>
        <p:txBody>
          <a:bodyPr anchor="ctr"/>
          <a:lstStyle/>
          <a:p>
            <a:pPr algn="ctr"/>
            <a:endParaRPr sz="4000">
              <a:cs typeface="+mn-ea"/>
              <a:sym typeface="+mn-lt"/>
            </a:endParaRPr>
          </a:p>
        </p:txBody>
      </p:sp>
      <p:sp>
        <p:nvSpPr>
          <p:cNvPr id="12" name="Oval 3"/>
          <p:cNvSpPr/>
          <p:nvPr/>
        </p:nvSpPr>
        <p:spPr bwMode="auto">
          <a:xfrm>
            <a:off x="1718358" y="2259926"/>
            <a:ext cx="730372" cy="730372"/>
          </a:xfrm>
          <a:prstGeom prst="ellipse">
            <a:avLst/>
          </a:prstGeom>
          <a:solidFill>
            <a:schemeClr val="accent4">
              <a:lumMod val="60000"/>
              <a:lumOff val="40000"/>
              <a:alpha val="70000"/>
            </a:schemeClr>
          </a:solidFill>
          <a:ln w="19050">
            <a:noFill/>
            <a:round/>
          </a:ln>
        </p:spPr>
        <p:txBody>
          <a:bodyPr anchor="ctr"/>
          <a:lstStyle/>
          <a:p>
            <a:pPr algn="ctr"/>
            <a:endParaRPr sz="4000">
              <a:cs typeface="+mn-ea"/>
              <a:sym typeface="+mn-lt"/>
            </a:endParaRPr>
          </a:p>
        </p:txBody>
      </p:sp>
      <p:sp>
        <p:nvSpPr>
          <p:cNvPr id="13" name="Oval 2"/>
          <p:cNvSpPr/>
          <p:nvPr/>
        </p:nvSpPr>
        <p:spPr bwMode="auto">
          <a:xfrm>
            <a:off x="1806164" y="1546115"/>
            <a:ext cx="885604" cy="885604"/>
          </a:xfrm>
          <a:prstGeom prst="ellipse">
            <a:avLst/>
          </a:prstGeom>
          <a:solidFill>
            <a:schemeClr val="accent2">
              <a:alpha val="70000"/>
            </a:schemeClr>
          </a:solidFill>
          <a:ln w="19050">
            <a:noFill/>
            <a:round/>
          </a:ln>
        </p:spPr>
        <p:txBody>
          <a:bodyPr anchor="ctr"/>
          <a:lstStyle/>
          <a:p>
            <a:pPr algn="ctr"/>
            <a:endParaRPr sz="4000">
              <a:cs typeface="+mn-ea"/>
              <a:sym typeface="+mn-lt"/>
            </a:endParaRPr>
          </a:p>
        </p:txBody>
      </p:sp>
      <p:sp>
        <p:nvSpPr>
          <p:cNvPr id="15" name="Oval 1"/>
          <p:cNvSpPr/>
          <p:nvPr/>
        </p:nvSpPr>
        <p:spPr bwMode="auto">
          <a:xfrm>
            <a:off x="2147319" y="1809216"/>
            <a:ext cx="1088900" cy="1088900"/>
          </a:xfrm>
          <a:prstGeom prst="ellipse">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r>
              <a:rPr lang="zh-CN" altLang="en-US" sz="4000" dirty="0">
                <a:solidFill>
                  <a:schemeClr val="tx1">
                    <a:lumMod val="65000"/>
                    <a:lumOff val="35000"/>
                  </a:schemeClr>
                </a:solidFill>
                <a:cs typeface="+mn-ea"/>
                <a:sym typeface="+mn-lt"/>
              </a:rPr>
              <a:t>谢</a:t>
            </a:r>
            <a:endParaRPr lang="en-US" altLang="zh-CN" sz="4000" dirty="0">
              <a:solidFill>
                <a:schemeClr val="tx1">
                  <a:lumMod val="65000"/>
                  <a:lumOff val="35000"/>
                </a:schemeClr>
              </a:solidFill>
              <a:cs typeface="+mn-ea"/>
              <a:sym typeface="+mn-lt"/>
            </a:endParaRPr>
          </a:p>
        </p:txBody>
      </p:sp>
      <p:sp>
        <p:nvSpPr>
          <p:cNvPr id="16" name="Oval 4"/>
          <p:cNvSpPr/>
          <p:nvPr/>
        </p:nvSpPr>
        <p:spPr bwMode="auto">
          <a:xfrm>
            <a:off x="2266137" y="3070660"/>
            <a:ext cx="365186" cy="365186"/>
          </a:xfrm>
          <a:prstGeom prst="ellipse">
            <a:avLst/>
          </a:prstGeom>
          <a:solidFill>
            <a:schemeClr val="accent3">
              <a:alpha val="70000"/>
            </a:schemeClr>
          </a:solidFill>
          <a:ln w="19050">
            <a:noFill/>
            <a:round/>
          </a:ln>
        </p:spPr>
        <p:txBody>
          <a:bodyPr anchor="ctr"/>
          <a:lstStyle/>
          <a:p>
            <a:pPr algn="ctr"/>
            <a:endParaRPr sz="4000">
              <a:cs typeface="+mn-ea"/>
              <a:sym typeface="+mn-lt"/>
            </a:endParaRPr>
          </a:p>
        </p:txBody>
      </p:sp>
      <p:sp>
        <p:nvSpPr>
          <p:cNvPr id="17" name="Oval 6"/>
          <p:cNvSpPr/>
          <p:nvPr/>
        </p:nvSpPr>
        <p:spPr bwMode="auto">
          <a:xfrm>
            <a:off x="3106450" y="1537494"/>
            <a:ext cx="259537" cy="259537"/>
          </a:xfrm>
          <a:prstGeom prst="ellipse">
            <a:avLst/>
          </a:prstGeom>
          <a:solidFill>
            <a:schemeClr val="accent3">
              <a:lumMod val="60000"/>
              <a:lumOff val="40000"/>
              <a:alpha val="70000"/>
            </a:schemeClr>
          </a:solidFill>
          <a:ln w="19050">
            <a:noFill/>
            <a:round/>
          </a:ln>
        </p:spPr>
        <p:txBody>
          <a:bodyPr anchor="ctr"/>
          <a:lstStyle/>
          <a:p>
            <a:pPr algn="ctr"/>
            <a:endParaRPr sz="4000">
              <a:cs typeface="+mn-ea"/>
              <a:sym typeface="+mn-lt"/>
            </a:endParaRPr>
          </a:p>
        </p:txBody>
      </p:sp>
      <p:sp>
        <p:nvSpPr>
          <p:cNvPr id="18" name="Oval 1"/>
          <p:cNvSpPr/>
          <p:nvPr/>
        </p:nvSpPr>
        <p:spPr bwMode="auto">
          <a:xfrm>
            <a:off x="3403023" y="1809216"/>
            <a:ext cx="1088900" cy="1088900"/>
          </a:xfrm>
          <a:prstGeom prst="ellipse">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r>
              <a:rPr lang="zh-CN" altLang="en-US" sz="4000" dirty="0">
                <a:solidFill>
                  <a:schemeClr val="tx1">
                    <a:lumMod val="65000"/>
                    <a:lumOff val="35000"/>
                  </a:schemeClr>
                </a:solidFill>
                <a:cs typeface="+mn-ea"/>
                <a:sym typeface="+mn-lt"/>
              </a:rPr>
              <a:t>谢</a:t>
            </a:r>
            <a:endParaRPr lang="en-US" altLang="zh-CN" sz="4000" dirty="0">
              <a:solidFill>
                <a:schemeClr val="tx1">
                  <a:lumMod val="65000"/>
                  <a:lumOff val="35000"/>
                </a:schemeClr>
              </a:solidFill>
              <a:cs typeface="+mn-ea"/>
              <a:sym typeface="+mn-lt"/>
            </a:endParaRPr>
          </a:p>
        </p:txBody>
      </p:sp>
      <p:sp>
        <p:nvSpPr>
          <p:cNvPr id="19" name="Oval 1"/>
          <p:cNvSpPr/>
          <p:nvPr/>
        </p:nvSpPr>
        <p:spPr bwMode="auto">
          <a:xfrm>
            <a:off x="4658727" y="1809216"/>
            <a:ext cx="1088900" cy="1088900"/>
          </a:xfrm>
          <a:prstGeom prst="ellipse">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r>
              <a:rPr lang="zh-CN" altLang="en-US" sz="4000" dirty="0">
                <a:solidFill>
                  <a:schemeClr val="tx1">
                    <a:lumMod val="65000"/>
                    <a:lumOff val="35000"/>
                  </a:schemeClr>
                </a:solidFill>
                <a:cs typeface="+mn-ea"/>
                <a:sym typeface="+mn-lt"/>
              </a:rPr>
              <a:t>欣</a:t>
            </a:r>
            <a:endParaRPr lang="en-US" altLang="zh-CN" sz="4000" dirty="0">
              <a:solidFill>
                <a:schemeClr val="tx1">
                  <a:lumMod val="65000"/>
                  <a:lumOff val="35000"/>
                </a:schemeClr>
              </a:solidFill>
              <a:cs typeface="+mn-ea"/>
              <a:sym typeface="+mn-lt"/>
            </a:endParaRPr>
          </a:p>
        </p:txBody>
      </p:sp>
      <p:sp>
        <p:nvSpPr>
          <p:cNvPr id="20" name="Oval 1"/>
          <p:cNvSpPr/>
          <p:nvPr/>
        </p:nvSpPr>
        <p:spPr bwMode="auto">
          <a:xfrm>
            <a:off x="5914431" y="1809216"/>
            <a:ext cx="1088900" cy="1088900"/>
          </a:xfrm>
          <a:prstGeom prst="ellipse">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r>
              <a:rPr lang="zh-CN" altLang="en-US" sz="4000" dirty="0">
                <a:solidFill>
                  <a:schemeClr val="tx1">
                    <a:lumMod val="65000"/>
                    <a:lumOff val="35000"/>
                  </a:schemeClr>
                </a:solidFill>
                <a:cs typeface="+mn-ea"/>
                <a:sym typeface="+mn-lt"/>
              </a:rPr>
              <a:t>赏</a:t>
            </a:r>
            <a:endParaRPr lang="en-US" altLang="zh-CN" sz="4000" dirty="0">
              <a:solidFill>
                <a:schemeClr val="tx1">
                  <a:lumMod val="65000"/>
                  <a:lumOff val="35000"/>
                </a:schemeClr>
              </a:solidFill>
              <a:cs typeface="+mn-ea"/>
              <a:sym typeface="+mn-lt"/>
            </a:endParaRPr>
          </a:p>
        </p:txBody>
      </p:sp>
      <p:sp>
        <p:nvSpPr>
          <p:cNvPr id="21" name="Oval 4"/>
          <p:cNvSpPr/>
          <p:nvPr/>
        </p:nvSpPr>
        <p:spPr bwMode="auto">
          <a:xfrm>
            <a:off x="871780" y="2353666"/>
            <a:ext cx="365186" cy="365186"/>
          </a:xfrm>
          <a:prstGeom prst="ellipse">
            <a:avLst/>
          </a:prstGeom>
          <a:solidFill>
            <a:schemeClr val="accent3">
              <a:alpha val="70000"/>
            </a:schemeClr>
          </a:solidFill>
          <a:ln w="19050">
            <a:noFill/>
            <a:round/>
          </a:ln>
        </p:spPr>
        <p:txBody>
          <a:bodyPr anchor="ctr"/>
          <a:lstStyle/>
          <a:p>
            <a:pPr algn="ctr"/>
            <a:endParaRPr sz="4000">
              <a:cs typeface="+mn-ea"/>
              <a:sym typeface="+mn-lt"/>
            </a:endParaRPr>
          </a:p>
        </p:txBody>
      </p:sp>
      <p:sp>
        <p:nvSpPr>
          <p:cNvPr id="22" name="Oval 6"/>
          <p:cNvSpPr/>
          <p:nvPr/>
        </p:nvSpPr>
        <p:spPr bwMode="auto">
          <a:xfrm>
            <a:off x="4875642" y="1537494"/>
            <a:ext cx="259537" cy="259537"/>
          </a:xfrm>
          <a:prstGeom prst="ellipse">
            <a:avLst/>
          </a:prstGeom>
          <a:solidFill>
            <a:schemeClr val="accent3">
              <a:lumMod val="60000"/>
              <a:lumOff val="40000"/>
              <a:alpha val="70000"/>
            </a:schemeClr>
          </a:solidFill>
          <a:ln w="19050">
            <a:noFill/>
            <a:round/>
          </a:ln>
        </p:spPr>
        <p:txBody>
          <a:bodyPr anchor="ctr"/>
          <a:lstStyle/>
          <a:p>
            <a:pPr algn="ctr"/>
            <a:endParaRPr sz="4000">
              <a:cs typeface="+mn-ea"/>
              <a:sym typeface="+mn-lt"/>
            </a:endParaRPr>
          </a:p>
        </p:txBody>
      </p:sp>
      <p:sp>
        <p:nvSpPr>
          <p:cNvPr id="23" name="Oval 2"/>
          <p:cNvSpPr/>
          <p:nvPr/>
        </p:nvSpPr>
        <p:spPr bwMode="auto">
          <a:xfrm>
            <a:off x="7542577" y="2619124"/>
            <a:ext cx="387270" cy="387270"/>
          </a:xfrm>
          <a:prstGeom prst="ellipse">
            <a:avLst/>
          </a:prstGeom>
          <a:solidFill>
            <a:schemeClr val="accent2">
              <a:alpha val="70000"/>
            </a:schemeClr>
          </a:solidFill>
          <a:ln w="19050">
            <a:noFill/>
            <a:round/>
          </a:ln>
        </p:spPr>
        <p:txBody>
          <a:bodyPr anchor="ctr"/>
          <a:lstStyle/>
          <a:p>
            <a:pPr algn="ctr"/>
            <a:endParaRPr sz="40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timing>
    <p:tnLst>
      <p:par>
        <p:cTn id="1" dur="indefinite" restart="never" nodeType="tmRoot"/>
      </p:par>
    </p:tnLst>
    <p:bldLst>
      <p:bldP spid="5" grpId="0" animBg="1"/>
      <p:bldP spid="6" grpId="0" animBg="1"/>
      <p:bldP spid="7" grpId="0" animBg="1"/>
      <p:bldP spid="8" grpId="0" animBg="1"/>
      <p:bldP spid="9" grpId="0" animBg="1"/>
      <p:bldP spid="10" grpId="0" animBg="1"/>
      <p:bldP spid="11" grpId="0" animBg="1"/>
      <p:bldP spid="12" grpId="0" animBg="1"/>
      <p:bldP spid="13" grpId="0" animBg="1"/>
      <p:bldP spid="15" grpId="0" animBg="1"/>
      <p:bldP spid="16" grpId="0" animBg="1"/>
      <p:bldP spid="17" grpId="0" animBg="1"/>
      <p:bldP spid="18" grpId="0" animBg="1"/>
      <p:bldP spid="19" grpId="0" animBg="1"/>
      <p:bldP spid="20" grpId="0" animBg="1"/>
      <p:bldP spid="21" grpId="0" animBg="1"/>
      <p:bldP spid="22" grpId="0" animBg="1"/>
      <p:bldP spid="2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111097" y="1858931"/>
            <a:ext cx="3168782" cy="1171871"/>
            <a:chOff x="2111097" y="1858931"/>
            <a:chExt cx="3168782" cy="1171871"/>
          </a:xfrm>
        </p:grpSpPr>
        <p:grpSp>
          <p:nvGrpSpPr>
            <p:cNvPr id="4" name="Group 7"/>
            <p:cNvGrpSpPr/>
            <p:nvPr/>
          </p:nvGrpSpPr>
          <p:grpSpPr>
            <a:xfrm>
              <a:off x="2111097" y="1858931"/>
              <a:ext cx="1229353" cy="1171871"/>
              <a:chOff x="1468531" y="1871421"/>
              <a:chExt cx="2080967" cy="1983665"/>
            </a:xfrm>
          </p:grpSpPr>
          <p:sp>
            <p:nvSpPr>
              <p:cNvPr id="44" name="Oval 3"/>
              <p:cNvSpPr/>
              <p:nvPr/>
            </p:nvSpPr>
            <p:spPr bwMode="auto">
              <a:xfrm>
                <a:off x="1751720" y="2659689"/>
                <a:ext cx="796931" cy="796931"/>
              </a:xfrm>
              <a:prstGeom prst="ellipse">
                <a:avLst/>
              </a:prstGeom>
              <a:solidFill>
                <a:srgbClr val="3B4761">
                  <a:alpha val="70000"/>
                </a:srgbClr>
              </a:solidFill>
              <a:ln w="19050">
                <a:noFill/>
                <a:round/>
              </a:ln>
            </p:spPr>
            <p:txBody>
              <a:bodyPr anchor="ctr"/>
              <a:lstStyle/>
              <a:p>
                <a:pPr algn="ctr"/>
                <a:endParaRPr dirty="0">
                  <a:cs typeface="+mn-ea"/>
                  <a:sym typeface="+mn-lt"/>
                </a:endParaRPr>
              </a:p>
            </p:txBody>
          </p:sp>
          <p:sp>
            <p:nvSpPr>
              <p:cNvPr id="45" name="Oval 2"/>
              <p:cNvSpPr/>
              <p:nvPr/>
            </p:nvSpPr>
            <p:spPr bwMode="auto">
              <a:xfrm>
                <a:off x="1847528" y="1880828"/>
                <a:ext cx="966310" cy="966310"/>
              </a:xfrm>
              <a:prstGeom prst="ellipse">
                <a:avLst/>
              </a:prstGeom>
              <a:solidFill>
                <a:srgbClr val="3B4761">
                  <a:alpha val="70000"/>
                </a:srgbClr>
              </a:solidFill>
              <a:ln w="19050">
                <a:noFill/>
                <a:round/>
              </a:ln>
            </p:spPr>
            <p:txBody>
              <a:bodyPr anchor="ctr"/>
              <a:lstStyle/>
              <a:p>
                <a:pPr algn="ctr"/>
                <a:endParaRPr dirty="0">
                  <a:cs typeface="+mn-ea"/>
                  <a:sym typeface="+mn-lt"/>
                </a:endParaRPr>
              </a:p>
            </p:txBody>
          </p:sp>
          <p:sp>
            <p:nvSpPr>
              <p:cNvPr id="46" name="Oval 1"/>
              <p:cNvSpPr/>
              <p:nvPr/>
            </p:nvSpPr>
            <p:spPr bwMode="auto">
              <a:xfrm>
                <a:off x="2219772" y="2167905"/>
                <a:ext cx="1188132" cy="1188132"/>
              </a:xfrm>
              <a:prstGeom prst="ellipse">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r>
                  <a:rPr lang="en-US" altLang="zh-CN" sz="2000" dirty="0">
                    <a:solidFill>
                      <a:schemeClr val="tx1">
                        <a:lumMod val="75000"/>
                        <a:lumOff val="25000"/>
                      </a:schemeClr>
                    </a:solidFill>
                    <a:cs typeface="+mn-ea"/>
                    <a:sym typeface="+mn-lt"/>
                  </a:rPr>
                  <a:t>01</a:t>
                </a:r>
                <a:endParaRPr lang="en-US" altLang="zh-CN" sz="2000" dirty="0">
                  <a:solidFill>
                    <a:schemeClr val="tx1">
                      <a:lumMod val="75000"/>
                      <a:lumOff val="25000"/>
                    </a:schemeClr>
                  </a:solidFill>
                  <a:cs typeface="+mn-ea"/>
                  <a:sym typeface="+mn-lt"/>
                </a:endParaRPr>
              </a:p>
            </p:txBody>
          </p:sp>
          <p:sp>
            <p:nvSpPr>
              <p:cNvPr id="47" name="Oval 4"/>
              <p:cNvSpPr/>
              <p:nvPr/>
            </p:nvSpPr>
            <p:spPr bwMode="auto">
              <a:xfrm>
                <a:off x="2687824" y="3456620"/>
                <a:ext cx="398466" cy="398466"/>
              </a:xfrm>
              <a:prstGeom prst="ellipse">
                <a:avLst/>
              </a:prstGeom>
              <a:solidFill>
                <a:schemeClr val="accent3">
                  <a:alpha val="70000"/>
                </a:schemeClr>
              </a:solidFill>
              <a:ln w="19050">
                <a:noFill/>
                <a:round/>
              </a:ln>
            </p:spPr>
            <p:txBody>
              <a:bodyPr anchor="ctr"/>
              <a:lstStyle/>
              <a:p>
                <a:pPr algn="ctr"/>
                <a:endParaRPr dirty="0">
                  <a:cs typeface="+mn-ea"/>
                  <a:sym typeface="+mn-lt"/>
                </a:endParaRPr>
              </a:p>
            </p:txBody>
          </p:sp>
          <p:sp>
            <p:nvSpPr>
              <p:cNvPr id="48" name="Oval 5"/>
              <p:cNvSpPr/>
              <p:nvPr/>
            </p:nvSpPr>
            <p:spPr bwMode="auto">
              <a:xfrm>
                <a:off x="1468531" y="2518094"/>
                <a:ext cx="283189" cy="283189"/>
              </a:xfrm>
              <a:prstGeom prst="ellipse">
                <a:avLst/>
              </a:prstGeom>
              <a:solidFill>
                <a:srgbClr val="3B4761">
                  <a:alpha val="70000"/>
                </a:srgbClr>
              </a:solidFill>
              <a:ln w="19050">
                <a:noFill/>
                <a:round/>
              </a:ln>
            </p:spPr>
            <p:txBody>
              <a:bodyPr anchor="ctr"/>
              <a:lstStyle/>
              <a:p>
                <a:pPr algn="ctr"/>
                <a:endParaRPr dirty="0">
                  <a:cs typeface="+mn-ea"/>
                  <a:sym typeface="+mn-lt"/>
                </a:endParaRPr>
              </a:p>
            </p:txBody>
          </p:sp>
          <p:sp>
            <p:nvSpPr>
              <p:cNvPr id="49" name="Oval 6"/>
              <p:cNvSpPr/>
              <p:nvPr/>
            </p:nvSpPr>
            <p:spPr bwMode="auto">
              <a:xfrm>
                <a:off x="3266309" y="1871421"/>
                <a:ext cx="283189" cy="283189"/>
              </a:xfrm>
              <a:prstGeom prst="ellipse">
                <a:avLst/>
              </a:prstGeom>
              <a:solidFill>
                <a:schemeClr val="accent3">
                  <a:lumMod val="60000"/>
                  <a:lumOff val="40000"/>
                  <a:alpha val="70000"/>
                </a:schemeClr>
              </a:solidFill>
              <a:ln w="19050">
                <a:noFill/>
                <a:round/>
              </a:ln>
            </p:spPr>
            <p:txBody>
              <a:bodyPr anchor="ctr"/>
              <a:lstStyle/>
              <a:p>
                <a:pPr algn="ctr"/>
                <a:endParaRPr dirty="0">
                  <a:cs typeface="+mn-ea"/>
                  <a:sym typeface="+mn-lt"/>
                </a:endParaRPr>
              </a:p>
            </p:txBody>
          </p:sp>
        </p:grpSp>
        <p:sp>
          <p:nvSpPr>
            <p:cNvPr id="42" name="TextBox 11"/>
            <p:cNvSpPr txBox="1"/>
            <p:nvPr/>
          </p:nvSpPr>
          <p:spPr>
            <a:xfrm>
              <a:off x="3312046" y="2355655"/>
              <a:ext cx="1967833" cy="182148"/>
            </a:xfrm>
            <a:prstGeom prst="rect">
              <a:avLst/>
            </a:prstGeom>
            <a:noFill/>
          </p:spPr>
          <p:txBody>
            <a:bodyPr wrap="none" lIns="360000" tIns="0" rIns="0" bIns="0" anchor="b" anchorCtr="0">
              <a:noAutofit/>
            </a:bodyPr>
            <a:lstStyle/>
            <a:p>
              <a:pPr algn="l">
                <a:buClrTx/>
                <a:buSzTx/>
                <a:buFontTx/>
              </a:pPr>
              <a:r>
                <a:rPr lang="zh-CN" altLang="en-US" sz="2000" dirty="0">
                  <a:cs typeface="+mn-ea"/>
                  <a:sym typeface="+mn-lt"/>
                </a:rPr>
                <a:t>研究现状</a:t>
              </a:r>
              <a:endParaRPr lang="zh-CN" altLang="en-US" sz="2000" dirty="0">
                <a:cs typeface="+mn-ea"/>
                <a:sym typeface="+mn-lt"/>
              </a:endParaRPr>
            </a:p>
          </p:txBody>
        </p:sp>
      </p:grpSp>
      <p:grpSp>
        <p:nvGrpSpPr>
          <p:cNvPr id="52" name="组合 51"/>
          <p:cNvGrpSpPr/>
          <p:nvPr/>
        </p:nvGrpSpPr>
        <p:grpSpPr>
          <a:xfrm>
            <a:off x="3491587" y="3433391"/>
            <a:ext cx="3204977" cy="1171871"/>
            <a:chOff x="2111097" y="3479111"/>
            <a:chExt cx="3204977" cy="1171871"/>
          </a:xfrm>
        </p:grpSpPr>
        <p:grpSp>
          <p:nvGrpSpPr>
            <p:cNvPr id="6" name="Group 13"/>
            <p:cNvGrpSpPr/>
            <p:nvPr/>
          </p:nvGrpSpPr>
          <p:grpSpPr>
            <a:xfrm>
              <a:off x="2111097" y="3479111"/>
              <a:ext cx="1229353" cy="1171871"/>
              <a:chOff x="1468531" y="1871421"/>
              <a:chExt cx="2080967" cy="1983665"/>
            </a:xfrm>
          </p:grpSpPr>
          <p:sp>
            <p:nvSpPr>
              <p:cNvPr id="36" name="Oval 14"/>
              <p:cNvSpPr/>
              <p:nvPr/>
            </p:nvSpPr>
            <p:spPr bwMode="auto">
              <a:xfrm>
                <a:off x="1751720" y="2659689"/>
                <a:ext cx="796931" cy="796931"/>
              </a:xfrm>
              <a:prstGeom prst="ellipse">
                <a:avLst/>
              </a:prstGeom>
              <a:solidFill>
                <a:srgbClr val="3B4761">
                  <a:alpha val="70000"/>
                </a:srgbClr>
              </a:solidFill>
              <a:ln w="19050">
                <a:noFill/>
                <a:round/>
              </a:ln>
            </p:spPr>
            <p:txBody>
              <a:bodyPr anchor="ctr"/>
              <a:lstStyle/>
              <a:p>
                <a:pPr algn="ctr"/>
                <a:endParaRPr dirty="0">
                  <a:cs typeface="+mn-ea"/>
                  <a:sym typeface="+mn-lt"/>
                </a:endParaRPr>
              </a:p>
            </p:txBody>
          </p:sp>
          <p:sp>
            <p:nvSpPr>
              <p:cNvPr id="37" name="Oval 15"/>
              <p:cNvSpPr/>
              <p:nvPr/>
            </p:nvSpPr>
            <p:spPr bwMode="auto">
              <a:xfrm>
                <a:off x="1847528" y="1880828"/>
                <a:ext cx="966310" cy="966310"/>
              </a:xfrm>
              <a:prstGeom prst="ellipse">
                <a:avLst/>
              </a:prstGeom>
              <a:solidFill>
                <a:srgbClr val="3B4761">
                  <a:alpha val="70000"/>
                </a:srgbClr>
              </a:solidFill>
              <a:ln w="19050">
                <a:noFill/>
                <a:round/>
              </a:ln>
            </p:spPr>
            <p:txBody>
              <a:bodyPr anchor="ctr"/>
              <a:lstStyle/>
              <a:p>
                <a:pPr algn="ctr"/>
                <a:endParaRPr dirty="0">
                  <a:cs typeface="+mn-ea"/>
                  <a:sym typeface="+mn-lt"/>
                </a:endParaRPr>
              </a:p>
            </p:txBody>
          </p:sp>
          <p:sp>
            <p:nvSpPr>
              <p:cNvPr id="38" name="Oval 16"/>
              <p:cNvSpPr/>
              <p:nvPr/>
            </p:nvSpPr>
            <p:spPr bwMode="auto">
              <a:xfrm>
                <a:off x="2219772" y="2167905"/>
                <a:ext cx="1188132" cy="1188132"/>
              </a:xfrm>
              <a:prstGeom prst="ellipse">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r>
                  <a:rPr lang="en-US" altLang="zh-CN" sz="2000" dirty="0">
                    <a:solidFill>
                      <a:schemeClr val="tx1">
                        <a:lumMod val="75000"/>
                        <a:lumOff val="25000"/>
                      </a:schemeClr>
                    </a:solidFill>
                    <a:cs typeface="+mn-ea"/>
                    <a:sym typeface="+mn-lt"/>
                  </a:rPr>
                  <a:t>03</a:t>
                </a:r>
                <a:endParaRPr lang="en-US" altLang="zh-CN" sz="2000" dirty="0">
                  <a:solidFill>
                    <a:schemeClr val="tx1">
                      <a:lumMod val="75000"/>
                      <a:lumOff val="25000"/>
                    </a:schemeClr>
                  </a:solidFill>
                  <a:cs typeface="+mn-ea"/>
                  <a:sym typeface="+mn-lt"/>
                </a:endParaRPr>
              </a:p>
            </p:txBody>
          </p:sp>
          <p:sp>
            <p:nvSpPr>
              <p:cNvPr id="39" name="Oval 17"/>
              <p:cNvSpPr/>
              <p:nvPr/>
            </p:nvSpPr>
            <p:spPr bwMode="auto">
              <a:xfrm>
                <a:off x="2687824" y="3456620"/>
                <a:ext cx="398466" cy="398466"/>
              </a:xfrm>
              <a:prstGeom prst="ellipse">
                <a:avLst/>
              </a:prstGeom>
              <a:solidFill>
                <a:schemeClr val="accent3">
                  <a:alpha val="70000"/>
                </a:schemeClr>
              </a:solidFill>
              <a:ln w="19050">
                <a:noFill/>
                <a:round/>
              </a:ln>
            </p:spPr>
            <p:txBody>
              <a:bodyPr anchor="ctr"/>
              <a:lstStyle/>
              <a:p>
                <a:pPr algn="ctr"/>
                <a:endParaRPr dirty="0">
                  <a:cs typeface="+mn-ea"/>
                  <a:sym typeface="+mn-lt"/>
                </a:endParaRPr>
              </a:p>
            </p:txBody>
          </p:sp>
          <p:sp>
            <p:nvSpPr>
              <p:cNvPr id="40" name="Oval 18"/>
              <p:cNvSpPr/>
              <p:nvPr/>
            </p:nvSpPr>
            <p:spPr bwMode="auto">
              <a:xfrm>
                <a:off x="1468531" y="2518094"/>
                <a:ext cx="283189" cy="283189"/>
              </a:xfrm>
              <a:prstGeom prst="ellipse">
                <a:avLst/>
              </a:prstGeom>
              <a:solidFill>
                <a:srgbClr val="3B4761">
                  <a:alpha val="70000"/>
                </a:srgbClr>
              </a:solidFill>
              <a:ln w="19050">
                <a:noFill/>
                <a:round/>
              </a:ln>
            </p:spPr>
            <p:txBody>
              <a:bodyPr anchor="ctr"/>
              <a:lstStyle/>
              <a:p>
                <a:pPr algn="ctr"/>
                <a:endParaRPr dirty="0">
                  <a:cs typeface="+mn-ea"/>
                  <a:sym typeface="+mn-lt"/>
                </a:endParaRPr>
              </a:p>
            </p:txBody>
          </p:sp>
          <p:sp>
            <p:nvSpPr>
              <p:cNvPr id="41" name="Oval 19"/>
              <p:cNvSpPr/>
              <p:nvPr/>
            </p:nvSpPr>
            <p:spPr bwMode="auto">
              <a:xfrm>
                <a:off x="3266309" y="1871421"/>
                <a:ext cx="283189" cy="283189"/>
              </a:xfrm>
              <a:prstGeom prst="ellipse">
                <a:avLst/>
              </a:prstGeom>
              <a:solidFill>
                <a:schemeClr val="accent3">
                  <a:lumMod val="60000"/>
                  <a:lumOff val="40000"/>
                  <a:alpha val="70000"/>
                </a:schemeClr>
              </a:solidFill>
              <a:ln w="19050">
                <a:noFill/>
                <a:round/>
              </a:ln>
            </p:spPr>
            <p:txBody>
              <a:bodyPr anchor="ctr"/>
              <a:lstStyle/>
              <a:p>
                <a:pPr algn="ctr"/>
                <a:endParaRPr dirty="0">
                  <a:cs typeface="+mn-ea"/>
                  <a:sym typeface="+mn-lt"/>
                </a:endParaRPr>
              </a:p>
            </p:txBody>
          </p:sp>
        </p:grpSp>
        <p:sp>
          <p:nvSpPr>
            <p:cNvPr id="34" name="TextBox 21"/>
            <p:cNvSpPr txBox="1"/>
            <p:nvPr/>
          </p:nvSpPr>
          <p:spPr>
            <a:xfrm>
              <a:off x="3348241" y="4012030"/>
              <a:ext cx="1967833" cy="182148"/>
            </a:xfrm>
            <a:prstGeom prst="rect">
              <a:avLst/>
            </a:prstGeom>
            <a:noFill/>
          </p:spPr>
          <p:txBody>
            <a:bodyPr wrap="none" lIns="360000" tIns="0" rIns="0" bIns="0" anchor="b" anchorCtr="0">
              <a:noAutofit/>
            </a:bodyPr>
            <a:lstStyle/>
            <a:p>
              <a:r>
                <a:rPr lang="zh-CN" altLang="en-US" sz="2000" dirty="0">
                  <a:cs typeface="+mn-ea"/>
                  <a:sym typeface="+mn-lt"/>
                </a:rPr>
                <a:t>数据采集</a:t>
              </a:r>
              <a:endParaRPr lang="zh-CN" altLang="en-US" sz="2000" dirty="0">
                <a:cs typeface="+mn-ea"/>
                <a:sym typeface="+mn-lt"/>
              </a:endParaRPr>
            </a:p>
          </p:txBody>
        </p:sp>
      </p:grpSp>
      <p:grpSp>
        <p:nvGrpSpPr>
          <p:cNvPr id="50" name="组合 49"/>
          <p:cNvGrpSpPr/>
          <p:nvPr/>
        </p:nvGrpSpPr>
        <p:grpSpPr>
          <a:xfrm>
            <a:off x="5274079" y="1858931"/>
            <a:ext cx="3137666" cy="1171871"/>
            <a:chOff x="5274079" y="1858931"/>
            <a:chExt cx="3137666" cy="1171871"/>
          </a:xfrm>
        </p:grpSpPr>
        <p:grpSp>
          <p:nvGrpSpPr>
            <p:cNvPr id="8" name="Group 23"/>
            <p:cNvGrpSpPr/>
            <p:nvPr/>
          </p:nvGrpSpPr>
          <p:grpSpPr>
            <a:xfrm>
              <a:off x="5274079" y="1858931"/>
              <a:ext cx="1229353" cy="1171871"/>
              <a:chOff x="1468531" y="1871421"/>
              <a:chExt cx="2080967" cy="1983665"/>
            </a:xfrm>
          </p:grpSpPr>
          <p:sp>
            <p:nvSpPr>
              <p:cNvPr id="28" name="Oval 24"/>
              <p:cNvSpPr/>
              <p:nvPr/>
            </p:nvSpPr>
            <p:spPr bwMode="auto">
              <a:xfrm>
                <a:off x="1751720" y="2659689"/>
                <a:ext cx="796931" cy="796931"/>
              </a:xfrm>
              <a:prstGeom prst="ellipse">
                <a:avLst/>
              </a:prstGeom>
              <a:solidFill>
                <a:schemeClr val="accent4">
                  <a:lumMod val="60000"/>
                  <a:lumOff val="40000"/>
                  <a:alpha val="70000"/>
                </a:schemeClr>
              </a:solidFill>
              <a:ln w="19050">
                <a:noFill/>
                <a:round/>
              </a:ln>
            </p:spPr>
            <p:txBody>
              <a:bodyPr anchor="ctr"/>
              <a:lstStyle/>
              <a:p>
                <a:pPr algn="ctr"/>
                <a:endParaRPr dirty="0">
                  <a:cs typeface="+mn-ea"/>
                  <a:sym typeface="+mn-lt"/>
                </a:endParaRPr>
              </a:p>
            </p:txBody>
          </p:sp>
          <p:sp>
            <p:nvSpPr>
              <p:cNvPr id="29" name="Oval 25"/>
              <p:cNvSpPr/>
              <p:nvPr/>
            </p:nvSpPr>
            <p:spPr bwMode="auto">
              <a:xfrm>
                <a:off x="1847528" y="1880828"/>
                <a:ext cx="966310" cy="966310"/>
              </a:xfrm>
              <a:prstGeom prst="ellipse">
                <a:avLst/>
              </a:prstGeom>
              <a:solidFill>
                <a:schemeClr val="accent2">
                  <a:alpha val="70000"/>
                </a:schemeClr>
              </a:solidFill>
              <a:ln w="19050">
                <a:noFill/>
                <a:round/>
              </a:ln>
            </p:spPr>
            <p:txBody>
              <a:bodyPr anchor="ctr"/>
              <a:lstStyle/>
              <a:p>
                <a:pPr algn="ctr"/>
                <a:endParaRPr dirty="0">
                  <a:cs typeface="+mn-ea"/>
                  <a:sym typeface="+mn-lt"/>
                </a:endParaRPr>
              </a:p>
            </p:txBody>
          </p:sp>
          <p:sp>
            <p:nvSpPr>
              <p:cNvPr id="30" name="Oval 26"/>
              <p:cNvSpPr/>
              <p:nvPr/>
            </p:nvSpPr>
            <p:spPr bwMode="auto">
              <a:xfrm>
                <a:off x="2219772" y="2167905"/>
                <a:ext cx="1188132" cy="1188132"/>
              </a:xfrm>
              <a:prstGeom prst="ellipse">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r>
                  <a:rPr lang="en-US" altLang="zh-CN" sz="2000" dirty="0">
                    <a:solidFill>
                      <a:schemeClr val="tx1">
                        <a:lumMod val="75000"/>
                        <a:lumOff val="25000"/>
                      </a:schemeClr>
                    </a:solidFill>
                    <a:cs typeface="+mn-ea"/>
                    <a:sym typeface="+mn-lt"/>
                  </a:rPr>
                  <a:t>02</a:t>
                </a:r>
                <a:endParaRPr lang="en-US" altLang="zh-CN" sz="2000" dirty="0">
                  <a:solidFill>
                    <a:schemeClr val="tx1">
                      <a:lumMod val="75000"/>
                      <a:lumOff val="25000"/>
                    </a:schemeClr>
                  </a:solidFill>
                  <a:cs typeface="+mn-ea"/>
                  <a:sym typeface="+mn-lt"/>
                </a:endParaRPr>
              </a:p>
            </p:txBody>
          </p:sp>
          <p:sp>
            <p:nvSpPr>
              <p:cNvPr id="31" name="Oval 27"/>
              <p:cNvSpPr/>
              <p:nvPr/>
            </p:nvSpPr>
            <p:spPr bwMode="auto">
              <a:xfrm>
                <a:off x="2687824" y="3456620"/>
                <a:ext cx="398466" cy="398466"/>
              </a:xfrm>
              <a:prstGeom prst="ellipse">
                <a:avLst/>
              </a:prstGeom>
              <a:solidFill>
                <a:schemeClr val="accent3">
                  <a:alpha val="70000"/>
                </a:schemeClr>
              </a:solidFill>
              <a:ln w="19050">
                <a:noFill/>
                <a:round/>
              </a:ln>
            </p:spPr>
            <p:txBody>
              <a:bodyPr anchor="ctr"/>
              <a:lstStyle/>
              <a:p>
                <a:pPr algn="ctr"/>
                <a:endParaRPr dirty="0">
                  <a:cs typeface="+mn-ea"/>
                  <a:sym typeface="+mn-lt"/>
                </a:endParaRPr>
              </a:p>
            </p:txBody>
          </p:sp>
          <p:sp>
            <p:nvSpPr>
              <p:cNvPr id="32" name="Oval 28"/>
              <p:cNvSpPr/>
              <p:nvPr/>
            </p:nvSpPr>
            <p:spPr bwMode="auto">
              <a:xfrm>
                <a:off x="1468531" y="2518094"/>
                <a:ext cx="283189" cy="283189"/>
              </a:xfrm>
              <a:prstGeom prst="ellipse">
                <a:avLst/>
              </a:prstGeom>
              <a:solidFill>
                <a:schemeClr val="accent4">
                  <a:lumMod val="60000"/>
                  <a:lumOff val="40000"/>
                  <a:alpha val="70000"/>
                </a:schemeClr>
              </a:solidFill>
              <a:ln w="19050">
                <a:noFill/>
                <a:round/>
              </a:ln>
            </p:spPr>
            <p:txBody>
              <a:bodyPr anchor="ctr"/>
              <a:lstStyle/>
              <a:p>
                <a:pPr algn="ctr"/>
                <a:endParaRPr dirty="0">
                  <a:cs typeface="+mn-ea"/>
                  <a:sym typeface="+mn-lt"/>
                </a:endParaRPr>
              </a:p>
            </p:txBody>
          </p:sp>
          <p:sp>
            <p:nvSpPr>
              <p:cNvPr id="33" name="Oval 29"/>
              <p:cNvSpPr/>
              <p:nvPr/>
            </p:nvSpPr>
            <p:spPr bwMode="auto">
              <a:xfrm>
                <a:off x="3266309" y="1871421"/>
                <a:ext cx="283189" cy="283189"/>
              </a:xfrm>
              <a:prstGeom prst="ellipse">
                <a:avLst/>
              </a:prstGeom>
              <a:solidFill>
                <a:schemeClr val="accent3">
                  <a:lumMod val="60000"/>
                  <a:lumOff val="40000"/>
                  <a:alpha val="70000"/>
                </a:schemeClr>
              </a:solidFill>
              <a:ln w="19050">
                <a:noFill/>
                <a:round/>
              </a:ln>
            </p:spPr>
            <p:txBody>
              <a:bodyPr anchor="ctr"/>
              <a:lstStyle/>
              <a:p>
                <a:pPr algn="ctr"/>
                <a:endParaRPr dirty="0">
                  <a:cs typeface="+mn-ea"/>
                  <a:sym typeface="+mn-lt"/>
                </a:endParaRPr>
              </a:p>
            </p:txBody>
          </p:sp>
        </p:grpSp>
        <p:sp>
          <p:nvSpPr>
            <p:cNvPr id="26" name="TextBox 31"/>
            <p:cNvSpPr txBox="1"/>
            <p:nvPr/>
          </p:nvSpPr>
          <p:spPr>
            <a:xfrm>
              <a:off x="6443912" y="2332160"/>
              <a:ext cx="1967833" cy="182148"/>
            </a:xfrm>
            <a:prstGeom prst="rect">
              <a:avLst/>
            </a:prstGeom>
            <a:noFill/>
          </p:spPr>
          <p:txBody>
            <a:bodyPr wrap="none" lIns="360000" tIns="0" rIns="0" bIns="0" anchor="b" anchorCtr="0">
              <a:noAutofit/>
            </a:bodyPr>
            <a:lstStyle/>
            <a:p>
              <a:r>
                <a:rPr lang="zh-CN" altLang="en-US" sz="2000" dirty="0">
                  <a:cs typeface="+mn-ea"/>
                  <a:sym typeface="+mn-lt"/>
                </a:rPr>
                <a:t>问题定义</a:t>
              </a:r>
              <a:endParaRPr lang="zh-CN" altLang="en-US" sz="2000" dirty="0">
                <a:cs typeface="+mn-ea"/>
                <a:sym typeface="+mn-lt"/>
              </a:endParaRPr>
            </a:p>
          </p:txBody>
        </p:sp>
      </p:grpSp>
      <p:grpSp>
        <p:nvGrpSpPr>
          <p:cNvPr id="12" name="Group 8"/>
          <p:cNvGrpSpPr/>
          <p:nvPr/>
        </p:nvGrpSpPr>
        <p:grpSpPr>
          <a:xfrm>
            <a:off x="731993" y="436754"/>
            <a:ext cx="2105513" cy="1339065"/>
            <a:chOff x="3575720" y="-835057"/>
            <a:chExt cx="4240565" cy="2696915"/>
          </a:xfrm>
        </p:grpSpPr>
        <p:sp>
          <p:nvSpPr>
            <p:cNvPr id="13" name="Oval 48"/>
            <p:cNvSpPr/>
            <p:nvPr/>
          </p:nvSpPr>
          <p:spPr bwMode="auto">
            <a:xfrm>
              <a:off x="3918741" y="1380506"/>
              <a:ext cx="481352" cy="481352"/>
            </a:xfrm>
            <a:prstGeom prst="ellipse">
              <a:avLst/>
            </a:prstGeom>
            <a:solidFill>
              <a:srgbClr val="3B4761">
                <a:alpha val="70000"/>
              </a:srgbClr>
            </a:solidFill>
            <a:ln w="19050">
              <a:noFill/>
              <a:round/>
            </a:ln>
          </p:spPr>
          <p:txBody>
            <a:bodyPr anchor="ctr"/>
            <a:lstStyle/>
            <a:p>
              <a:pPr algn="ctr"/>
              <a:endParaRPr b="1" dirty="0">
                <a:cs typeface="+mn-ea"/>
                <a:sym typeface="+mn-lt"/>
              </a:endParaRPr>
            </a:p>
          </p:txBody>
        </p:sp>
        <p:sp>
          <p:nvSpPr>
            <p:cNvPr id="14" name="Oval 46"/>
            <p:cNvSpPr/>
            <p:nvPr/>
          </p:nvSpPr>
          <p:spPr bwMode="auto">
            <a:xfrm>
              <a:off x="6450579" y="884043"/>
              <a:ext cx="924267" cy="924267"/>
            </a:xfrm>
            <a:prstGeom prst="ellipse">
              <a:avLst/>
            </a:prstGeom>
            <a:solidFill>
              <a:srgbClr val="3B4761">
                <a:alpha val="70000"/>
              </a:srgbClr>
            </a:solidFill>
            <a:ln w="19050">
              <a:noFill/>
              <a:round/>
            </a:ln>
          </p:spPr>
          <p:txBody>
            <a:bodyPr anchor="ctr"/>
            <a:lstStyle/>
            <a:p>
              <a:pPr algn="ctr"/>
              <a:endParaRPr b="1" dirty="0">
                <a:cs typeface="+mn-ea"/>
                <a:sym typeface="+mn-lt"/>
              </a:endParaRPr>
            </a:p>
          </p:txBody>
        </p:sp>
        <p:sp>
          <p:nvSpPr>
            <p:cNvPr id="15" name="Oval 45"/>
            <p:cNvSpPr/>
            <p:nvPr/>
          </p:nvSpPr>
          <p:spPr bwMode="auto">
            <a:xfrm>
              <a:off x="3575720" y="-387424"/>
              <a:ext cx="1287018" cy="1287018"/>
            </a:xfrm>
            <a:prstGeom prst="ellipse">
              <a:avLst/>
            </a:prstGeom>
            <a:solidFill>
              <a:srgbClr val="3B4761">
                <a:alpha val="70000"/>
              </a:srgbClr>
            </a:solidFill>
            <a:ln w="19050">
              <a:noFill/>
              <a:round/>
            </a:ln>
          </p:spPr>
          <p:txBody>
            <a:bodyPr anchor="ctr"/>
            <a:lstStyle/>
            <a:p>
              <a:pPr algn="ctr"/>
              <a:endParaRPr b="1" dirty="0">
                <a:cs typeface="+mn-ea"/>
                <a:sym typeface="+mn-lt"/>
              </a:endParaRPr>
            </a:p>
          </p:txBody>
        </p:sp>
        <p:sp>
          <p:nvSpPr>
            <p:cNvPr id="16" name="Oval 44"/>
            <p:cNvSpPr/>
            <p:nvPr/>
          </p:nvSpPr>
          <p:spPr bwMode="auto">
            <a:xfrm>
              <a:off x="4377674" y="-835057"/>
              <a:ext cx="2557970" cy="2557971"/>
            </a:xfrm>
            <a:prstGeom prst="ellipse">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r>
                <a:rPr lang="zh-CN" altLang="en-US" sz="2400" b="1" dirty="0">
                  <a:solidFill>
                    <a:schemeClr val="tx1">
                      <a:lumMod val="75000"/>
                      <a:lumOff val="25000"/>
                    </a:schemeClr>
                  </a:solidFill>
                  <a:cs typeface="+mn-ea"/>
                  <a:sym typeface="+mn-lt"/>
                </a:rPr>
                <a:t>目录 </a:t>
              </a:r>
              <a:br>
                <a:rPr lang="zh-CN" altLang="en-US" sz="2400" b="1" dirty="0">
                  <a:solidFill>
                    <a:schemeClr val="tx1">
                      <a:lumMod val="75000"/>
                      <a:lumOff val="25000"/>
                    </a:schemeClr>
                  </a:solidFill>
                  <a:cs typeface="+mn-ea"/>
                  <a:sym typeface="+mn-lt"/>
                </a:rPr>
              </a:br>
              <a:r>
                <a:rPr lang="en-US" altLang="zh-CN" sz="1100" b="1" dirty="0">
                  <a:solidFill>
                    <a:schemeClr val="tx1">
                      <a:lumMod val="75000"/>
                      <a:lumOff val="25000"/>
                    </a:schemeClr>
                  </a:solidFill>
                  <a:cs typeface="+mn-ea"/>
                  <a:sym typeface="+mn-lt"/>
                </a:rPr>
                <a:t>CONTENT</a:t>
              </a:r>
              <a:endParaRPr lang="en-US" altLang="zh-CN" sz="2400" b="1" dirty="0">
                <a:solidFill>
                  <a:schemeClr val="tx1">
                    <a:lumMod val="75000"/>
                    <a:lumOff val="25000"/>
                  </a:schemeClr>
                </a:solidFill>
                <a:cs typeface="+mn-ea"/>
                <a:sym typeface="+mn-lt"/>
              </a:endParaRPr>
            </a:p>
          </p:txBody>
        </p:sp>
        <p:sp>
          <p:nvSpPr>
            <p:cNvPr id="17" name="Oval 47"/>
            <p:cNvSpPr/>
            <p:nvPr/>
          </p:nvSpPr>
          <p:spPr bwMode="auto">
            <a:xfrm>
              <a:off x="7204217" y="152636"/>
              <a:ext cx="612068" cy="612068"/>
            </a:xfrm>
            <a:prstGeom prst="ellipse">
              <a:avLst/>
            </a:prstGeom>
            <a:solidFill>
              <a:srgbClr val="3B4761">
                <a:alpha val="70000"/>
              </a:srgbClr>
            </a:solidFill>
            <a:ln w="19050">
              <a:noFill/>
              <a:round/>
            </a:ln>
          </p:spPr>
          <p:txBody>
            <a:bodyPr anchor="ctr"/>
            <a:lstStyle/>
            <a:p>
              <a:pPr algn="ctr"/>
              <a:endParaRPr b="1" dirty="0">
                <a:cs typeface="+mn-ea"/>
                <a:sym typeface="+mn-lt"/>
              </a:endParaRPr>
            </a:p>
          </p:txBody>
        </p:sp>
      </p:grpSp>
      <p:sp>
        <p:nvSpPr>
          <p:cNvPr id="3" name="文本框 2"/>
          <p:cNvSpPr txBox="1"/>
          <p:nvPr/>
        </p:nvSpPr>
        <p:spPr>
          <a:xfrm>
            <a:off x="3801110" y="555625"/>
            <a:ext cx="2534920" cy="615315"/>
          </a:xfrm>
          <a:prstGeom prst="rect">
            <a:avLst/>
          </a:prstGeom>
          <a:noFill/>
        </p:spPr>
        <p:txBody>
          <a:bodyPr wrap="none" rtlCol="0">
            <a:noAutofit/>
          </a:bodyPr>
          <a:p>
            <a:r>
              <a:rPr lang="zh-CN" altLang="en-US" sz="2800" dirty="0" smtClean="0">
                <a:solidFill>
                  <a:schemeClr val="tx1">
                    <a:lumMod val="75000"/>
                    <a:lumOff val="25000"/>
                  </a:schemeClr>
                </a:solidFill>
                <a:latin typeface="微软雅黑" panose="020B0503020204020204" pitchFamily="34" charset="-122"/>
                <a:ea typeface="微软雅黑" panose="020B0503020204020204" pitchFamily="34" charset="-122"/>
              </a:rPr>
              <a:t>人体动作识别</a:t>
            </a:r>
            <a:endParaRPr lang="zh-CN" altLang="en-US" sz="28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Oval 3"/>
          <p:cNvSpPr/>
          <p:nvPr/>
        </p:nvSpPr>
        <p:spPr bwMode="auto">
          <a:xfrm>
            <a:off x="2260219" y="2108671"/>
            <a:ext cx="769420" cy="769421"/>
          </a:xfrm>
          <a:prstGeom prst="ellipse">
            <a:avLst/>
          </a:prstGeom>
          <a:solidFill>
            <a:schemeClr val="accent4">
              <a:lumMod val="60000"/>
              <a:lumOff val="40000"/>
              <a:alpha val="70000"/>
            </a:schemeClr>
          </a:solidFill>
          <a:ln w="19050">
            <a:noFill/>
            <a:round/>
          </a:ln>
        </p:spPr>
        <p:txBody>
          <a:bodyPr anchor="ctr"/>
          <a:lstStyle/>
          <a:p>
            <a:pPr algn="ctr"/>
            <a:endParaRPr dirty="0">
              <a:cs typeface="+mn-ea"/>
              <a:sym typeface="+mn-lt"/>
            </a:endParaRPr>
          </a:p>
        </p:txBody>
      </p:sp>
      <p:sp>
        <p:nvSpPr>
          <p:cNvPr id="15" name="Oval 2"/>
          <p:cNvSpPr/>
          <p:nvPr/>
        </p:nvSpPr>
        <p:spPr bwMode="auto">
          <a:xfrm>
            <a:off x="2352720" y="1356696"/>
            <a:ext cx="932952" cy="932953"/>
          </a:xfrm>
          <a:prstGeom prst="ellipse">
            <a:avLst/>
          </a:prstGeom>
          <a:solidFill>
            <a:schemeClr val="accent2">
              <a:alpha val="70000"/>
            </a:schemeClr>
          </a:solidFill>
          <a:ln w="19050">
            <a:noFill/>
            <a:round/>
          </a:ln>
        </p:spPr>
        <p:txBody>
          <a:bodyPr anchor="ctr"/>
          <a:lstStyle/>
          <a:p>
            <a:pPr algn="ctr"/>
            <a:endParaRPr dirty="0">
              <a:cs typeface="+mn-ea"/>
              <a:sym typeface="+mn-lt"/>
            </a:endParaRPr>
          </a:p>
        </p:txBody>
      </p:sp>
      <p:sp>
        <p:nvSpPr>
          <p:cNvPr id="16" name="Oval 1"/>
          <p:cNvSpPr/>
          <p:nvPr/>
        </p:nvSpPr>
        <p:spPr bwMode="auto">
          <a:xfrm>
            <a:off x="2712113" y="1633863"/>
            <a:ext cx="1147117" cy="1147117"/>
          </a:xfrm>
          <a:prstGeom prst="ellipse">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r>
              <a:rPr lang="en-US" altLang="zh-CN" sz="4400" dirty="0">
                <a:solidFill>
                  <a:schemeClr val="tx1">
                    <a:lumMod val="75000"/>
                    <a:lumOff val="25000"/>
                  </a:schemeClr>
                </a:solidFill>
                <a:latin typeface="Agency FB" panose="020B0503020202020204" pitchFamily="34" charset="0"/>
                <a:cs typeface="+mn-ea"/>
                <a:sym typeface="+mn-lt"/>
              </a:rPr>
              <a:t>01</a:t>
            </a:r>
            <a:endParaRPr lang="en-US" altLang="zh-CN" sz="4400" dirty="0">
              <a:solidFill>
                <a:schemeClr val="tx1">
                  <a:lumMod val="75000"/>
                  <a:lumOff val="25000"/>
                </a:schemeClr>
              </a:solidFill>
              <a:latin typeface="Agency FB" panose="020B0503020202020204" pitchFamily="34" charset="0"/>
              <a:cs typeface="+mn-ea"/>
              <a:sym typeface="+mn-lt"/>
            </a:endParaRPr>
          </a:p>
        </p:txBody>
      </p:sp>
      <p:sp>
        <p:nvSpPr>
          <p:cNvPr id="17" name="Oval 4"/>
          <p:cNvSpPr/>
          <p:nvPr/>
        </p:nvSpPr>
        <p:spPr bwMode="auto">
          <a:xfrm>
            <a:off x="3164008" y="2878091"/>
            <a:ext cx="384711" cy="384711"/>
          </a:xfrm>
          <a:prstGeom prst="ellipse">
            <a:avLst/>
          </a:prstGeom>
          <a:solidFill>
            <a:schemeClr val="accent3">
              <a:alpha val="70000"/>
            </a:schemeClr>
          </a:solidFill>
          <a:ln w="19050">
            <a:noFill/>
            <a:round/>
          </a:ln>
        </p:spPr>
        <p:txBody>
          <a:bodyPr anchor="ctr"/>
          <a:lstStyle/>
          <a:p>
            <a:pPr algn="ctr"/>
            <a:endParaRPr dirty="0">
              <a:cs typeface="+mn-ea"/>
              <a:sym typeface="+mn-lt"/>
            </a:endParaRPr>
          </a:p>
        </p:txBody>
      </p:sp>
      <p:sp>
        <p:nvSpPr>
          <p:cNvPr id="18" name="Oval 5"/>
          <p:cNvSpPr/>
          <p:nvPr/>
        </p:nvSpPr>
        <p:spPr bwMode="auto">
          <a:xfrm>
            <a:off x="1986806" y="1971964"/>
            <a:ext cx="273413" cy="273413"/>
          </a:xfrm>
          <a:prstGeom prst="ellipse">
            <a:avLst/>
          </a:prstGeom>
          <a:solidFill>
            <a:schemeClr val="accent4">
              <a:lumMod val="60000"/>
              <a:lumOff val="40000"/>
              <a:alpha val="70000"/>
            </a:schemeClr>
          </a:solidFill>
          <a:ln w="19050">
            <a:noFill/>
            <a:round/>
          </a:ln>
        </p:spPr>
        <p:txBody>
          <a:bodyPr anchor="ctr"/>
          <a:lstStyle/>
          <a:p>
            <a:pPr algn="ctr"/>
            <a:endParaRPr dirty="0">
              <a:cs typeface="+mn-ea"/>
              <a:sym typeface="+mn-lt"/>
            </a:endParaRPr>
          </a:p>
        </p:txBody>
      </p:sp>
      <p:sp>
        <p:nvSpPr>
          <p:cNvPr id="19" name="Oval 6"/>
          <p:cNvSpPr/>
          <p:nvPr/>
        </p:nvSpPr>
        <p:spPr bwMode="auto">
          <a:xfrm>
            <a:off x="3722523" y="1347614"/>
            <a:ext cx="273413" cy="273413"/>
          </a:xfrm>
          <a:prstGeom prst="ellipse">
            <a:avLst/>
          </a:prstGeom>
          <a:solidFill>
            <a:schemeClr val="accent3">
              <a:lumMod val="60000"/>
              <a:lumOff val="40000"/>
              <a:alpha val="70000"/>
            </a:schemeClr>
          </a:solidFill>
          <a:ln w="19050">
            <a:noFill/>
            <a:round/>
          </a:ln>
        </p:spPr>
        <p:txBody>
          <a:bodyPr anchor="ctr"/>
          <a:lstStyle/>
          <a:p>
            <a:pPr algn="ctr"/>
            <a:endParaRPr dirty="0">
              <a:cs typeface="+mn-ea"/>
              <a:sym typeface="+mn-lt"/>
            </a:endParaRPr>
          </a:p>
        </p:txBody>
      </p:sp>
      <p:sp>
        <p:nvSpPr>
          <p:cNvPr id="12" name="TextBox 11"/>
          <p:cNvSpPr txBox="1"/>
          <p:nvPr/>
        </p:nvSpPr>
        <p:spPr>
          <a:xfrm>
            <a:off x="3728720" y="1880870"/>
            <a:ext cx="4011295" cy="537210"/>
          </a:xfrm>
          <a:prstGeom prst="rect">
            <a:avLst/>
          </a:prstGeom>
          <a:noFill/>
        </p:spPr>
        <p:txBody>
          <a:bodyPr wrap="none" lIns="360000" tIns="0" rIns="0" bIns="0" anchor="b" anchorCtr="0">
            <a:normAutofit/>
          </a:bodyPr>
          <a:lstStyle/>
          <a:p>
            <a:r>
              <a:rPr lang="zh-CN" altLang="en-US" sz="2800" dirty="0">
                <a:cs typeface="+mn-ea"/>
                <a:sym typeface="+mn-lt"/>
              </a:rPr>
              <a:t>研究现状</a:t>
            </a:r>
            <a:endParaRPr lang="zh-CN" altLang="en-US" sz="28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timing>
    <p:tnLst>
      <p:par>
        <p:cTn id="1" dur="indefinite" restart="never" nodeType="tmRoot"/>
      </p:par>
    </p:tnLst>
    <p:bldLst>
      <p:bldP spid="14" grpId="0" animBg="1"/>
      <p:bldP spid="15" grpId="0" animBg="1"/>
      <p:bldP spid="16" grpId="0" animBg="1"/>
      <p:bldP spid="17" grpId="0" animBg="1"/>
      <p:bldP spid="18" grpId="0" animBg="1"/>
      <p:bldP spid="1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标题 59"/>
          <p:cNvSpPr>
            <a:spLocks noGrp="1"/>
          </p:cNvSpPr>
          <p:nvPr>
            <p:ph type="title"/>
          </p:nvPr>
        </p:nvSpPr>
        <p:spPr>
          <a:xfrm>
            <a:off x="407670" y="843915"/>
            <a:ext cx="8329295" cy="2209800"/>
          </a:xfrm>
        </p:spPr>
        <p:txBody>
          <a:bodyPr>
            <a:normAutofit fontScale="90000"/>
          </a:bodyPr>
          <a:p>
            <a:pPr algn="l"/>
            <a:r>
              <a:rPr lang="en-US" altLang="zh-CN" sz="2220"/>
              <a:t>    </a:t>
            </a:r>
            <a:r>
              <a:rPr lang="zh-CN" altLang="en-US" sz="2220"/>
              <a:t>人体动作识别是计算机视觉研究领域中最具挑战的研究方向，是当前的研究热点。对人体动作姿态进行自动识别将带来一种全新的交互方式，通过身体语言即人体的姿态和动作来传达用户的意思，如在机场、工厂等喧闹的环境下，采用手势、动作姿态识别等人机交互技术能够提供比语音识别更加准确的信息输入。</a:t>
            </a:r>
            <a:br>
              <a:rPr lang="zh-CN" altLang="en-US" sz="2220"/>
            </a:br>
            <a:r>
              <a:rPr lang="en-US" altLang="zh-CN" sz="2220"/>
              <a:t>    </a:t>
            </a:r>
            <a:r>
              <a:rPr lang="zh-CN" altLang="en-US" sz="2220"/>
              <a:t>在智能监控、虚拟现实、感知用户接口以及基于内容的视频检索等领域，人体动作姿态的识别均具有广泛的应用前景。</a:t>
            </a:r>
            <a:endParaRPr lang="zh-CN" altLang="en-US" sz="2220"/>
          </a:p>
        </p:txBody>
      </p:sp>
      <p:sp>
        <p:nvSpPr>
          <p:cNvPr id="61" name="Title 1"/>
          <p:cNvSpPr txBox="1"/>
          <p:nvPr>
            <p:custDataLst>
              <p:tags r:id="rId1"/>
            </p:custDataLst>
          </p:nvPr>
        </p:nvSpPr>
        <p:spPr>
          <a:xfrm>
            <a:off x="611560" y="175643"/>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dirty="0">
                <a:solidFill>
                  <a:srgbClr val="EC8C8D"/>
                </a:solidFill>
                <a:latin typeface="+mn-lt"/>
                <a:ea typeface="+mn-ea"/>
                <a:cs typeface="+mn-ea"/>
                <a:sym typeface="+mn-lt"/>
              </a:rPr>
              <a:t>人体动作识别介绍</a:t>
            </a:r>
            <a:endParaRPr lang="en-GB" altLang="zh-CN" sz="1800" dirty="0">
              <a:solidFill>
                <a:srgbClr val="EC8C8D"/>
              </a:solidFill>
              <a:latin typeface="+mn-lt"/>
              <a:ea typeface="+mn-ea"/>
              <a:cs typeface="+mn-ea"/>
              <a:sym typeface="+mn-lt"/>
            </a:endParaRPr>
          </a:p>
        </p:txBody>
      </p:sp>
      <p:pic>
        <p:nvPicPr>
          <p:cNvPr id="2" name="图片 1"/>
          <p:cNvPicPr>
            <a:picLocks noChangeAspect="1"/>
          </p:cNvPicPr>
          <p:nvPr>
            <p:custDataLst>
              <p:tags r:id="rId2"/>
            </p:custDataLst>
          </p:nvPr>
        </p:nvPicPr>
        <p:blipFill>
          <a:blip r:embed="rId3"/>
          <a:stretch>
            <a:fillRect/>
          </a:stretch>
        </p:blipFill>
        <p:spPr>
          <a:xfrm>
            <a:off x="4572000" y="3220085"/>
            <a:ext cx="3409950" cy="183832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23"/>
          <p:cNvSpPr/>
          <p:nvPr/>
        </p:nvSpPr>
        <p:spPr>
          <a:xfrm rot="3600000">
            <a:off x="4937158" y="2896734"/>
            <a:ext cx="499628" cy="365823"/>
          </a:xfrm>
          <a:custGeom>
            <a:avLst/>
            <a:gdLst>
              <a:gd name="connsiteX0" fmla="*/ 0 w 497989"/>
              <a:gd name="connsiteY0" fmla="*/ 72925 h 364623"/>
              <a:gd name="connsiteX1" fmla="*/ 315678 w 497989"/>
              <a:gd name="connsiteY1" fmla="*/ 72925 h 364623"/>
              <a:gd name="connsiteX2" fmla="*/ 315678 w 497989"/>
              <a:gd name="connsiteY2" fmla="*/ 0 h 364623"/>
              <a:gd name="connsiteX3" fmla="*/ 497989 w 497989"/>
              <a:gd name="connsiteY3" fmla="*/ 182312 h 364623"/>
              <a:gd name="connsiteX4" fmla="*/ 315678 w 497989"/>
              <a:gd name="connsiteY4" fmla="*/ 364623 h 364623"/>
              <a:gd name="connsiteX5" fmla="*/ 315678 w 497989"/>
              <a:gd name="connsiteY5" fmla="*/ 291698 h 364623"/>
              <a:gd name="connsiteX6" fmla="*/ 0 w 497989"/>
              <a:gd name="connsiteY6" fmla="*/ 291698 h 364623"/>
              <a:gd name="connsiteX7" fmla="*/ 0 w 497989"/>
              <a:gd name="connsiteY7" fmla="*/ 72925 h 36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7989" h="364623">
                <a:moveTo>
                  <a:pt x="0" y="72925"/>
                </a:moveTo>
                <a:lnTo>
                  <a:pt x="315678" y="72925"/>
                </a:lnTo>
                <a:lnTo>
                  <a:pt x="315678" y="0"/>
                </a:lnTo>
                <a:lnTo>
                  <a:pt x="497989" y="182312"/>
                </a:lnTo>
                <a:lnTo>
                  <a:pt x="315678" y="364623"/>
                </a:lnTo>
                <a:lnTo>
                  <a:pt x="315678" y="291698"/>
                </a:lnTo>
                <a:lnTo>
                  <a:pt x="0" y="291698"/>
                </a:lnTo>
                <a:lnTo>
                  <a:pt x="0" y="72925"/>
                </a:lnTo>
                <a:close/>
              </a:path>
            </a:pathLst>
          </a:custGeom>
          <a:solidFill>
            <a:srgbClr val="3B476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nchor="ctr"/>
          <a:lstStyle/>
          <a:p>
            <a:pPr algn="ctr"/>
            <a:endParaRPr dirty="0">
              <a:cs typeface="+mn-ea"/>
              <a:sym typeface="+mn-lt"/>
            </a:endParaRPr>
          </a:p>
        </p:txBody>
      </p:sp>
      <p:sp>
        <p:nvSpPr>
          <p:cNvPr id="5" name="Freeform: Shape 25"/>
          <p:cNvSpPr/>
          <p:nvPr/>
        </p:nvSpPr>
        <p:spPr>
          <a:xfrm>
            <a:off x="4468555" y="3767829"/>
            <a:ext cx="499630" cy="365824"/>
          </a:xfrm>
          <a:custGeom>
            <a:avLst/>
            <a:gdLst>
              <a:gd name="connsiteX0" fmla="*/ 0 w 497989"/>
              <a:gd name="connsiteY0" fmla="*/ 72925 h 364623"/>
              <a:gd name="connsiteX1" fmla="*/ 315678 w 497989"/>
              <a:gd name="connsiteY1" fmla="*/ 72925 h 364623"/>
              <a:gd name="connsiteX2" fmla="*/ 315678 w 497989"/>
              <a:gd name="connsiteY2" fmla="*/ 0 h 364623"/>
              <a:gd name="connsiteX3" fmla="*/ 497989 w 497989"/>
              <a:gd name="connsiteY3" fmla="*/ 182312 h 364623"/>
              <a:gd name="connsiteX4" fmla="*/ 315678 w 497989"/>
              <a:gd name="connsiteY4" fmla="*/ 364623 h 364623"/>
              <a:gd name="connsiteX5" fmla="*/ 315678 w 497989"/>
              <a:gd name="connsiteY5" fmla="*/ 291698 h 364623"/>
              <a:gd name="connsiteX6" fmla="*/ 0 w 497989"/>
              <a:gd name="connsiteY6" fmla="*/ 291698 h 364623"/>
              <a:gd name="connsiteX7" fmla="*/ 0 w 497989"/>
              <a:gd name="connsiteY7" fmla="*/ 72925 h 36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7989" h="364623">
                <a:moveTo>
                  <a:pt x="497989" y="291698"/>
                </a:moveTo>
                <a:lnTo>
                  <a:pt x="182311" y="291698"/>
                </a:lnTo>
                <a:lnTo>
                  <a:pt x="182311" y="364623"/>
                </a:lnTo>
                <a:lnTo>
                  <a:pt x="0" y="182311"/>
                </a:lnTo>
                <a:lnTo>
                  <a:pt x="182311" y="0"/>
                </a:lnTo>
                <a:lnTo>
                  <a:pt x="182311" y="72925"/>
                </a:lnTo>
                <a:lnTo>
                  <a:pt x="497989" y="72925"/>
                </a:lnTo>
                <a:lnTo>
                  <a:pt x="497989" y="291698"/>
                </a:lnTo>
                <a:close/>
              </a:path>
            </a:pathLst>
          </a:custGeom>
          <a:solidFill>
            <a:schemeClr val="accent3"/>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nchor="ctr"/>
          <a:lstStyle/>
          <a:p>
            <a:pPr algn="ctr"/>
            <a:endParaRPr dirty="0">
              <a:cs typeface="+mn-ea"/>
              <a:sym typeface="+mn-lt"/>
            </a:endParaRPr>
          </a:p>
        </p:txBody>
      </p:sp>
      <p:sp>
        <p:nvSpPr>
          <p:cNvPr id="6" name="Freeform: Shape 27"/>
          <p:cNvSpPr/>
          <p:nvPr/>
        </p:nvSpPr>
        <p:spPr>
          <a:xfrm rot="18000000">
            <a:off x="3948463" y="2926460"/>
            <a:ext cx="499628" cy="365823"/>
          </a:xfrm>
          <a:custGeom>
            <a:avLst/>
            <a:gdLst>
              <a:gd name="connsiteX0" fmla="*/ 0 w 497989"/>
              <a:gd name="connsiteY0" fmla="*/ 72925 h 364623"/>
              <a:gd name="connsiteX1" fmla="*/ 315678 w 497989"/>
              <a:gd name="connsiteY1" fmla="*/ 72925 h 364623"/>
              <a:gd name="connsiteX2" fmla="*/ 315678 w 497989"/>
              <a:gd name="connsiteY2" fmla="*/ 0 h 364623"/>
              <a:gd name="connsiteX3" fmla="*/ 497989 w 497989"/>
              <a:gd name="connsiteY3" fmla="*/ 182312 h 364623"/>
              <a:gd name="connsiteX4" fmla="*/ 315678 w 497989"/>
              <a:gd name="connsiteY4" fmla="*/ 364623 h 364623"/>
              <a:gd name="connsiteX5" fmla="*/ 315678 w 497989"/>
              <a:gd name="connsiteY5" fmla="*/ 291698 h 364623"/>
              <a:gd name="connsiteX6" fmla="*/ 0 w 497989"/>
              <a:gd name="connsiteY6" fmla="*/ 291698 h 364623"/>
              <a:gd name="connsiteX7" fmla="*/ 0 w 497989"/>
              <a:gd name="connsiteY7" fmla="*/ 72925 h 36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7989" h="364623">
                <a:moveTo>
                  <a:pt x="0" y="72925"/>
                </a:moveTo>
                <a:lnTo>
                  <a:pt x="315678" y="72925"/>
                </a:lnTo>
                <a:lnTo>
                  <a:pt x="315678" y="0"/>
                </a:lnTo>
                <a:lnTo>
                  <a:pt x="497989" y="182312"/>
                </a:lnTo>
                <a:lnTo>
                  <a:pt x="315678" y="364623"/>
                </a:lnTo>
                <a:lnTo>
                  <a:pt x="315678" y="291698"/>
                </a:lnTo>
                <a:lnTo>
                  <a:pt x="0" y="291698"/>
                </a:lnTo>
                <a:lnTo>
                  <a:pt x="0" y="72925"/>
                </a:lnTo>
                <a:close/>
              </a:path>
            </a:pathLst>
          </a:custGeom>
          <a:solidFill>
            <a:schemeClr val="accent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nchor="ctr"/>
          <a:lstStyle/>
          <a:p>
            <a:pPr algn="ctr"/>
            <a:endParaRPr dirty="0">
              <a:cs typeface="+mn-ea"/>
              <a:sym typeface="+mn-lt"/>
            </a:endParaRPr>
          </a:p>
        </p:txBody>
      </p:sp>
      <p:grpSp>
        <p:nvGrpSpPr>
          <p:cNvPr id="37" name="组合 36"/>
          <p:cNvGrpSpPr/>
          <p:nvPr/>
        </p:nvGrpSpPr>
        <p:grpSpPr>
          <a:xfrm>
            <a:off x="4538081" y="3534114"/>
            <a:ext cx="1568450" cy="1369695"/>
            <a:chOff x="4538081" y="3534114"/>
            <a:chExt cx="1568450" cy="1369695"/>
          </a:xfrm>
        </p:grpSpPr>
        <p:grpSp>
          <p:nvGrpSpPr>
            <p:cNvPr id="8" name="Group 3"/>
            <p:cNvGrpSpPr/>
            <p:nvPr/>
          </p:nvGrpSpPr>
          <p:grpSpPr>
            <a:xfrm>
              <a:off x="5273273" y="3534114"/>
              <a:ext cx="833258" cy="833258"/>
              <a:chOff x="7031030" y="4712151"/>
              <a:chExt cx="1111011" cy="1111011"/>
            </a:xfrm>
          </p:grpSpPr>
          <p:sp>
            <p:nvSpPr>
              <p:cNvPr id="29" name="Freeform: Shape 24"/>
              <p:cNvSpPr/>
              <p:nvPr/>
            </p:nvSpPr>
            <p:spPr>
              <a:xfrm>
                <a:off x="7031030" y="4712151"/>
                <a:ext cx="1111011" cy="1111011"/>
              </a:xfrm>
              <a:custGeom>
                <a:avLst/>
                <a:gdLst>
                  <a:gd name="connsiteX0" fmla="*/ 0 w 830525"/>
                  <a:gd name="connsiteY0" fmla="*/ 415263 h 830525"/>
                  <a:gd name="connsiteX1" fmla="*/ 415263 w 830525"/>
                  <a:gd name="connsiteY1" fmla="*/ 0 h 830525"/>
                  <a:gd name="connsiteX2" fmla="*/ 830526 w 830525"/>
                  <a:gd name="connsiteY2" fmla="*/ 415263 h 830525"/>
                  <a:gd name="connsiteX3" fmla="*/ 415263 w 830525"/>
                  <a:gd name="connsiteY3" fmla="*/ 830526 h 830525"/>
                  <a:gd name="connsiteX4" fmla="*/ 0 w 830525"/>
                  <a:gd name="connsiteY4" fmla="*/ 415263 h 830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0525" h="830525">
                    <a:moveTo>
                      <a:pt x="0" y="415263"/>
                    </a:moveTo>
                    <a:cubicBezTo>
                      <a:pt x="0" y="185920"/>
                      <a:pt x="185920" y="0"/>
                      <a:pt x="415263" y="0"/>
                    </a:cubicBezTo>
                    <a:cubicBezTo>
                      <a:pt x="644606" y="0"/>
                      <a:pt x="830526" y="185920"/>
                      <a:pt x="830526" y="415263"/>
                    </a:cubicBezTo>
                    <a:cubicBezTo>
                      <a:pt x="830526" y="644606"/>
                      <a:pt x="644606" y="830526"/>
                      <a:pt x="415263" y="830526"/>
                    </a:cubicBezTo>
                    <a:cubicBezTo>
                      <a:pt x="185920" y="830526"/>
                      <a:pt x="0" y="644606"/>
                      <a:pt x="0" y="415263"/>
                    </a:cubicBezTo>
                    <a:close/>
                  </a:path>
                </a:pathLst>
              </a:cu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sz="4400" dirty="0">
                  <a:solidFill>
                    <a:schemeClr val="tx1">
                      <a:lumMod val="75000"/>
                      <a:lumOff val="25000"/>
                    </a:schemeClr>
                  </a:solidFill>
                  <a:cs typeface="+mn-ea"/>
                  <a:sym typeface="+mn-lt"/>
                </a:endParaRPr>
              </a:p>
            </p:txBody>
          </p:sp>
          <p:grpSp>
            <p:nvGrpSpPr>
              <p:cNvPr id="30" name="Group 29"/>
              <p:cNvGrpSpPr/>
              <p:nvPr/>
            </p:nvGrpSpPr>
            <p:grpSpPr>
              <a:xfrm>
                <a:off x="7342385" y="4977969"/>
                <a:ext cx="488267" cy="579343"/>
                <a:chOff x="4394201" y="3717926"/>
                <a:chExt cx="306388" cy="363538"/>
              </a:xfrm>
              <a:solidFill>
                <a:schemeClr val="bg1"/>
              </a:solidFill>
            </p:grpSpPr>
            <p:sp>
              <p:nvSpPr>
                <p:cNvPr id="31" name="Freeform: Shape 30"/>
                <p:cNvSpPr/>
                <p:nvPr/>
              </p:nvSpPr>
              <p:spPr bwMode="auto">
                <a:xfrm>
                  <a:off x="4500563" y="3883026"/>
                  <a:ext cx="88900" cy="90488"/>
                </a:xfrm>
                <a:custGeom>
                  <a:avLst/>
                  <a:gdLst/>
                  <a:ahLst/>
                  <a:cxnLst>
                    <a:cxn ang="0">
                      <a:pos x="35" y="34"/>
                    </a:cxn>
                    <a:cxn ang="0">
                      <a:pos x="35" y="7"/>
                    </a:cxn>
                    <a:cxn ang="0">
                      <a:pos x="8" y="8"/>
                    </a:cxn>
                    <a:cxn ang="0">
                      <a:pos x="8" y="35"/>
                    </a:cxn>
                    <a:cxn ang="0">
                      <a:pos x="35" y="34"/>
                    </a:cxn>
                    <a:cxn ang="0">
                      <a:pos x="22" y="23"/>
                    </a:cxn>
                    <a:cxn ang="0">
                      <a:pos x="14" y="23"/>
                    </a:cxn>
                    <a:cxn ang="0">
                      <a:pos x="14" y="16"/>
                    </a:cxn>
                    <a:cxn ang="0">
                      <a:pos x="12" y="14"/>
                    </a:cxn>
                    <a:cxn ang="0">
                      <a:pos x="14" y="12"/>
                    </a:cxn>
                    <a:cxn ang="0">
                      <a:pos x="16" y="14"/>
                    </a:cxn>
                    <a:cxn ang="0">
                      <a:pos x="19" y="11"/>
                    </a:cxn>
                    <a:cxn ang="0">
                      <a:pos x="21" y="14"/>
                    </a:cxn>
                    <a:cxn ang="0">
                      <a:pos x="18" y="16"/>
                    </a:cxn>
                    <a:cxn ang="0">
                      <a:pos x="17" y="19"/>
                    </a:cxn>
                    <a:cxn ang="0">
                      <a:pos x="21" y="19"/>
                    </a:cxn>
                    <a:cxn ang="0">
                      <a:pos x="28" y="19"/>
                    </a:cxn>
                    <a:cxn ang="0">
                      <a:pos x="29" y="26"/>
                    </a:cxn>
                    <a:cxn ang="0">
                      <a:pos x="31" y="28"/>
                    </a:cxn>
                    <a:cxn ang="0">
                      <a:pos x="29" y="30"/>
                    </a:cxn>
                    <a:cxn ang="0">
                      <a:pos x="27" y="28"/>
                    </a:cxn>
                    <a:cxn ang="0">
                      <a:pos x="22" y="31"/>
                    </a:cxn>
                    <a:cxn ang="0">
                      <a:pos x="21" y="28"/>
                    </a:cxn>
                    <a:cxn ang="0">
                      <a:pos x="25" y="26"/>
                    </a:cxn>
                    <a:cxn ang="0">
                      <a:pos x="26" y="22"/>
                    </a:cxn>
                    <a:cxn ang="0">
                      <a:pos x="22" y="23"/>
                    </a:cxn>
                  </a:cxnLst>
                  <a:rect l="0" t="0" r="r" b="b"/>
                  <a:pathLst>
                    <a:path w="42" h="42">
                      <a:moveTo>
                        <a:pt x="35" y="34"/>
                      </a:moveTo>
                      <a:cubicBezTo>
                        <a:pt x="42" y="27"/>
                        <a:pt x="42" y="15"/>
                        <a:pt x="35" y="7"/>
                      </a:cubicBezTo>
                      <a:cubicBezTo>
                        <a:pt x="27" y="0"/>
                        <a:pt x="15" y="0"/>
                        <a:pt x="8" y="8"/>
                      </a:cubicBezTo>
                      <a:cubicBezTo>
                        <a:pt x="0" y="15"/>
                        <a:pt x="0" y="28"/>
                        <a:pt x="8" y="35"/>
                      </a:cubicBezTo>
                      <a:cubicBezTo>
                        <a:pt x="15" y="42"/>
                        <a:pt x="28" y="42"/>
                        <a:pt x="35" y="34"/>
                      </a:cubicBezTo>
                      <a:close/>
                      <a:moveTo>
                        <a:pt x="22" y="23"/>
                      </a:moveTo>
                      <a:cubicBezTo>
                        <a:pt x="19" y="24"/>
                        <a:pt x="16" y="25"/>
                        <a:pt x="14" y="23"/>
                      </a:cubicBezTo>
                      <a:cubicBezTo>
                        <a:pt x="12" y="21"/>
                        <a:pt x="12" y="18"/>
                        <a:pt x="14" y="16"/>
                      </a:cubicBezTo>
                      <a:cubicBezTo>
                        <a:pt x="12" y="14"/>
                        <a:pt x="12" y="14"/>
                        <a:pt x="12" y="14"/>
                      </a:cubicBezTo>
                      <a:cubicBezTo>
                        <a:pt x="14" y="12"/>
                        <a:pt x="14" y="12"/>
                        <a:pt x="14" y="12"/>
                      </a:cubicBezTo>
                      <a:cubicBezTo>
                        <a:pt x="16" y="14"/>
                        <a:pt x="16" y="14"/>
                        <a:pt x="16" y="14"/>
                      </a:cubicBezTo>
                      <a:cubicBezTo>
                        <a:pt x="17" y="12"/>
                        <a:pt x="18" y="12"/>
                        <a:pt x="19" y="11"/>
                      </a:cubicBezTo>
                      <a:cubicBezTo>
                        <a:pt x="21" y="14"/>
                        <a:pt x="21" y="14"/>
                        <a:pt x="21" y="14"/>
                      </a:cubicBezTo>
                      <a:cubicBezTo>
                        <a:pt x="20" y="14"/>
                        <a:pt x="19" y="15"/>
                        <a:pt x="18" y="16"/>
                      </a:cubicBezTo>
                      <a:cubicBezTo>
                        <a:pt x="16" y="18"/>
                        <a:pt x="16" y="19"/>
                        <a:pt x="17" y="19"/>
                      </a:cubicBezTo>
                      <a:cubicBezTo>
                        <a:pt x="18" y="20"/>
                        <a:pt x="19" y="20"/>
                        <a:pt x="21" y="19"/>
                      </a:cubicBezTo>
                      <a:cubicBezTo>
                        <a:pt x="24" y="17"/>
                        <a:pt x="26" y="17"/>
                        <a:pt x="28" y="19"/>
                      </a:cubicBezTo>
                      <a:cubicBezTo>
                        <a:pt x="30" y="21"/>
                        <a:pt x="30" y="24"/>
                        <a:pt x="29" y="26"/>
                      </a:cubicBezTo>
                      <a:cubicBezTo>
                        <a:pt x="31" y="28"/>
                        <a:pt x="31" y="28"/>
                        <a:pt x="31" y="28"/>
                      </a:cubicBezTo>
                      <a:cubicBezTo>
                        <a:pt x="29" y="30"/>
                        <a:pt x="29" y="30"/>
                        <a:pt x="29" y="30"/>
                      </a:cubicBezTo>
                      <a:cubicBezTo>
                        <a:pt x="27" y="28"/>
                        <a:pt x="27" y="28"/>
                        <a:pt x="27" y="28"/>
                      </a:cubicBezTo>
                      <a:cubicBezTo>
                        <a:pt x="25" y="30"/>
                        <a:pt x="24" y="31"/>
                        <a:pt x="22" y="31"/>
                      </a:cubicBezTo>
                      <a:cubicBezTo>
                        <a:pt x="21" y="28"/>
                        <a:pt x="21" y="28"/>
                        <a:pt x="21" y="28"/>
                      </a:cubicBezTo>
                      <a:cubicBezTo>
                        <a:pt x="22" y="28"/>
                        <a:pt x="24" y="27"/>
                        <a:pt x="25" y="26"/>
                      </a:cubicBezTo>
                      <a:cubicBezTo>
                        <a:pt x="26" y="24"/>
                        <a:pt x="26" y="23"/>
                        <a:pt x="26" y="22"/>
                      </a:cubicBezTo>
                      <a:cubicBezTo>
                        <a:pt x="25" y="22"/>
                        <a:pt x="24" y="22"/>
                        <a:pt x="22" y="23"/>
                      </a:cubicBezTo>
                      <a:close/>
                    </a:path>
                  </a:pathLst>
                </a:custGeom>
                <a:solidFill>
                  <a:srgbClr val="3B4761"/>
                </a:solidFill>
                <a:ln w="9525">
                  <a:noFill/>
                  <a:round/>
                </a:ln>
              </p:spPr>
              <p:txBody>
                <a:bodyPr anchor="ctr"/>
                <a:lstStyle/>
                <a:p>
                  <a:pPr algn="ctr"/>
                  <a:endParaRPr dirty="0">
                    <a:cs typeface="+mn-ea"/>
                    <a:sym typeface="+mn-lt"/>
                  </a:endParaRPr>
                </a:p>
              </p:txBody>
            </p:sp>
            <p:sp>
              <p:nvSpPr>
                <p:cNvPr id="32" name="Freeform: Shape 31"/>
                <p:cNvSpPr/>
                <p:nvPr/>
              </p:nvSpPr>
              <p:spPr bwMode="auto">
                <a:xfrm>
                  <a:off x="4394201" y="3776664"/>
                  <a:ext cx="304800" cy="304800"/>
                </a:xfrm>
                <a:custGeom>
                  <a:avLst/>
                  <a:gdLst/>
                  <a:ahLst/>
                  <a:cxnLst>
                    <a:cxn ang="0">
                      <a:pos x="55" y="143"/>
                    </a:cxn>
                    <a:cxn ang="0">
                      <a:pos x="143" y="53"/>
                    </a:cxn>
                    <a:cxn ang="0">
                      <a:pos x="88" y="0"/>
                    </a:cxn>
                    <a:cxn ang="0">
                      <a:pos x="0" y="90"/>
                    </a:cxn>
                    <a:cxn ang="0">
                      <a:pos x="55" y="143"/>
                    </a:cxn>
                    <a:cxn ang="0">
                      <a:pos x="88" y="17"/>
                    </a:cxn>
                    <a:cxn ang="0">
                      <a:pos x="126" y="53"/>
                    </a:cxn>
                    <a:cxn ang="0">
                      <a:pos x="97" y="83"/>
                    </a:cxn>
                    <a:cxn ang="0">
                      <a:pos x="91" y="51"/>
                    </a:cxn>
                    <a:cxn ang="0">
                      <a:pos x="61" y="46"/>
                    </a:cxn>
                    <a:cxn ang="0">
                      <a:pos x="88" y="17"/>
                    </a:cxn>
                    <a:cxn ang="0">
                      <a:pos x="88" y="54"/>
                    </a:cxn>
                    <a:cxn ang="0">
                      <a:pos x="88" y="88"/>
                    </a:cxn>
                    <a:cxn ang="0">
                      <a:pos x="55" y="89"/>
                    </a:cxn>
                    <a:cxn ang="0">
                      <a:pos x="55" y="55"/>
                    </a:cxn>
                    <a:cxn ang="0">
                      <a:pos x="88" y="54"/>
                    </a:cxn>
                    <a:cxn ang="0">
                      <a:pos x="18" y="90"/>
                    </a:cxn>
                    <a:cxn ang="0">
                      <a:pos x="45" y="62"/>
                    </a:cxn>
                    <a:cxn ang="0">
                      <a:pos x="51" y="92"/>
                    </a:cxn>
                    <a:cxn ang="0">
                      <a:pos x="83" y="97"/>
                    </a:cxn>
                    <a:cxn ang="0">
                      <a:pos x="55" y="126"/>
                    </a:cxn>
                    <a:cxn ang="0">
                      <a:pos x="18" y="90"/>
                    </a:cxn>
                  </a:cxnLst>
                  <a:rect l="0" t="0" r="r" b="b"/>
                  <a:pathLst>
                    <a:path w="143" h="143">
                      <a:moveTo>
                        <a:pt x="55" y="143"/>
                      </a:moveTo>
                      <a:cubicBezTo>
                        <a:pt x="143" y="53"/>
                        <a:pt x="143" y="53"/>
                        <a:pt x="143" y="53"/>
                      </a:cubicBezTo>
                      <a:cubicBezTo>
                        <a:pt x="88" y="0"/>
                        <a:pt x="88" y="0"/>
                        <a:pt x="88" y="0"/>
                      </a:cubicBezTo>
                      <a:cubicBezTo>
                        <a:pt x="0" y="90"/>
                        <a:pt x="0" y="90"/>
                        <a:pt x="0" y="90"/>
                      </a:cubicBezTo>
                      <a:lnTo>
                        <a:pt x="55" y="143"/>
                      </a:lnTo>
                      <a:close/>
                      <a:moveTo>
                        <a:pt x="88" y="17"/>
                      </a:moveTo>
                      <a:cubicBezTo>
                        <a:pt x="126" y="53"/>
                        <a:pt x="126" y="53"/>
                        <a:pt x="126" y="53"/>
                      </a:cubicBezTo>
                      <a:cubicBezTo>
                        <a:pt x="97" y="83"/>
                        <a:pt x="97" y="83"/>
                        <a:pt x="97" y="83"/>
                      </a:cubicBezTo>
                      <a:cubicBezTo>
                        <a:pt x="102" y="72"/>
                        <a:pt x="100" y="59"/>
                        <a:pt x="91" y="51"/>
                      </a:cubicBezTo>
                      <a:cubicBezTo>
                        <a:pt x="83" y="43"/>
                        <a:pt x="71" y="41"/>
                        <a:pt x="61" y="46"/>
                      </a:cubicBezTo>
                      <a:lnTo>
                        <a:pt x="88" y="17"/>
                      </a:lnTo>
                      <a:close/>
                      <a:moveTo>
                        <a:pt x="88" y="54"/>
                      </a:moveTo>
                      <a:cubicBezTo>
                        <a:pt x="97" y="63"/>
                        <a:pt x="97" y="78"/>
                        <a:pt x="88" y="88"/>
                      </a:cubicBezTo>
                      <a:cubicBezTo>
                        <a:pt x="79" y="97"/>
                        <a:pt x="64" y="98"/>
                        <a:pt x="55" y="89"/>
                      </a:cubicBezTo>
                      <a:cubicBezTo>
                        <a:pt x="45" y="80"/>
                        <a:pt x="45" y="65"/>
                        <a:pt x="55" y="55"/>
                      </a:cubicBezTo>
                      <a:cubicBezTo>
                        <a:pt x="64" y="46"/>
                        <a:pt x="79" y="45"/>
                        <a:pt x="88" y="54"/>
                      </a:cubicBezTo>
                      <a:close/>
                      <a:moveTo>
                        <a:pt x="18" y="90"/>
                      </a:moveTo>
                      <a:cubicBezTo>
                        <a:pt x="45" y="62"/>
                        <a:pt x="45" y="62"/>
                        <a:pt x="45" y="62"/>
                      </a:cubicBezTo>
                      <a:cubicBezTo>
                        <a:pt x="41" y="72"/>
                        <a:pt x="43" y="84"/>
                        <a:pt x="51" y="92"/>
                      </a:cubicBezTo>
                      <a:cubicBezTo>
                        <a:pt x="60" y="100"/>
                        <a:pt x="73" y="102"/>
                        <a:pt x="83" y="97"/>
                      </a:cubicBezTo>
                      <a:cubicBezTo>
                        <a:pt x="55" y="126"/>
                        <a:pt x="55" y="126"/>
                        <a:pt x="55" y="126"/>
                      </a:cubicBezTo>
                      <a:lnTo>
                        <a:pt x="18" y="90"/>
                      </a:lnTo>
                      <a:close/>
                    </a:path>
                  </a:pathLst>
                </a:custGeom>
                <a:solidFill>
                  <a:srgbClr val="3B4761"/>
                </a:solidFill>
                <a:ln w="9525">
                  <a:noFill/>
                  <a:round/>
                </a:ln>
              </p:spPr>
              <p:txBody>
                <a:bodyPr anchor="ctr"/>
                <a:lstStyle/>
                <a:p>
                  <a:pPr algn="ctr"/>
                  <a:endParaRPr dirty="0">
                    <a:cs typeface="+mn-ea"/>
                    <a:sym typeface="+mn-lt"/>
                  </a:endParaRPr>
                </a:p>
              </p:txBody>
            </p:sp>
            <p:sp>
              <p:nvSpPr>
                <p:cNvPr id="33" name="Freeform: Shape 34"/>
                <p:cNvSpPr/>
                <p:nvPr/>
              </p:nvSpPr>
              <p:spPr bwMode="auto">
                <a:xfrm>
                  <a:off x="4397376" y="3717926"/>
                  <a:ext cx="303213" cy="209550"/>
                </a:xfrm>
                <a:custGeom>
                  <a:avLst/>
                  <a:gdLst/>
                  <a:ahLst/>
                  <a:cxnLst>
                    <a:cxn ang="0">
                      <a:pos x="0" y="120"/>
                    </a:cxn>
                    <a:cxn ang="0">
                      <a:pos x="13" y="132"/>
                    </a:cxn>
                    <a:cxn ang="0">
                      <a:pos x="20" y="124"/>
                    </a:cxn>
                    <a:cxn ang="0">
                      <a:pos x="16" y="120"/>
                    </a:cxn>
                    <a:cxn ang="0">
                      <a:pos x="117" y="16"/>
                    </a:cxn>
                    <a:cxn ang="0">
                      <a:pos x="174" y="71"/>
                    </a:cxn>
                    <a:cxn ang="0">
                      <a:pos x="167" y="79"/>
                    </a:cxn>
                    <a:cxn ang="0">
                      <a:pos x="175" y="87"/>
                    </a:cxn>
                    <a:cxn ang="0">
                      <a:pos x="191" y="71"/>
                    </a:cxn>
                    <a:cxn ang="0">
                      <a:pos x="117" y="0"/>
                    </a:cxn>
                    <a:cxn ang="0">
                      <a:pos x="0" y="120"/>
                    </a:cxn>
                  </a:cxnLst>
                  <a:rect l="0" t="0" r="r" b="b"/>
                  <a:pathLst>
                    <a:path w="191" h="132">
                      <a:moveTo>
                        <a:pt x="0" y="120"/>
                      </a:moveTo>
                      <a:lnTo>
                        <a:pt x="13" y="132"/>
                      </a:lnTo>
                      <a:lnTo>
                        <a:pt x="20" y="124"/>
                      </a:lnTo>
                      <a:lnTo>
                        <a:pt x="16" y="120"/>
                      </a:lnTo>
                      <a:lnTo>
                        <a:pt x="117" y="16"/>
                      </a:lnTo>
                      <a:lnTo>
                        <a:pt x="174" y="71"/>
                      </a:lnTo>
                      <a:lnTo>
                        <a:pt x="167" y="79"/>
                      </a:lnTo>
                      <a:lnTo>
                        <a:pt x="175" y="87"/>
                      </a:lnTo>
                      <a:lnTo>
                        <a:pt x="191" y="71"/>
                      </a:lnTo>
                      <a:lnTo>
                        <a:pt x="117" y="0"/>
                      </a:lnTo>
                      <a:lnTo>
                        <a:pt x="0" y="120"/>
                      </a:lnTo>
                      <a:close/>
                    </a:path>
                  </a:pathLst>
                </a:custGeom>
                <a:solidFill>
                  <a:srgbClr val="3B4761"/>
                </a:solidFill>
                <a:ln w="9525">
                  <a:noFill/>
                  <a:round/>
                </a:ln>
              </p:spPr>
              <p:txBody>
                <a:bodyPr anchor="ctr"/>
                <a:lstStyle/>
                <a:p>
                  <a:pPr algn="ctr"/>
                  <a:endParaRPr dirty="0">
                    <a:cs typeface="+mn-ea"/>
                    <a:sym typeface="+mn-lt"/>
                  </a:endParaRPr>
                </a:p>
              </p:txBody>
            </p:sp>
          </p:grpSp>
        </p:grpSp>
        <p:sp>
          <p:nvSpPr>
            <p:cNvPr id="17" name="TextBox 41"/>
            <p:cNvSpPr txBox="1"/>
            <p:nvPr/>
          </p:nvSpPr>
          <p:spPr bwMode="auto">
            <a:xfrm>
              <a:off x="4538081" y="4671399"/>
              <a:ext cx="1494790" cy="232410"/>
            </a:xfrm>
            <a:prstGeom prst="rect">
              <a:avLst/>
            </a:prstGeom>
            <a:noFill/>
          </p:spPr>
          <p:txBody>
            <a:bodyPr wrap="none" lIns="360000" tIns="46800" rIns="90000" bIns="46800">
              <a:noAutofit/>
            </a:bodyPr>
            <a:lstStyle/>
            <a:p>
              <a:pPr algn="l" latinLnBrk="0"/>
              <a:r>
                <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sym typeface="+mn-ea"/>
                </a:rPr>
                <a:t>基于语法的方法</a:t>
              </a:r>
              <a:endParaRPr lang="zh-CN" altLang="en-US" dirty="0" smtClean="0">
                <a:solidFill>
                  <a:schemeClr val="tx1">
                    <a:lumMod val="75000"/>
                    <a:lumOff val="25000"/>
                  </a:schemeClr>
                </a:solidFill>
                <a:effectLst/>
                <a:latin typeface="微软雅黑" panose="020B0503020204020204" pitchFamily="34" charset="-122"/>
                <a:ea typeface="微软雅黑" panose="020B0503020204020204" pitchFamily="34" charset="-122"/>
                <a:cs typeface="+mn-ea"/>
                <a:sym typeface="+mn-ea"/>
              </a:endParaRPr>
            </a:p>
          </p:txBody>
        </p:sp>
      </p:grpSp>
      <p:grpSp>
        <p:nvGrpSpPr>
          <p:cNvPr id="38" name="组合 37"/>
          <p:cNvGrpSpPr/>
          <p:nvPr/>
        </p:nvGrpSpPr>
        <p:grpSpPr>
          <a:xfrm>
            <a:off x="3686942" y="1380665"/>
            <a:ext cx="1586230" cy="1266616"/>
            <a:chOff x="3684402" y="1388285"/>
            <a:chExt cx="1586230" cy="1266616"/>
          </a:xfrm>
        </p:grpSpPr>
        <p:grpSp>
          <p:nvGrpSpPr>
            <p:cNvPr id="9" name="Group 2"/>
            <p:cNvGrpSpPr/>
            <p:nvPr/>
          </p:nvGrpSpPr>
          <p:grpSpPr>
            <a:xfrm>
              <a:off x="4284577" y="1821643"/>
              <a:ext cx="833258" cy="833258"/>
              <a:chOff x="5712769" y="2428857"/>
              <a:chExt cx="1111011" cy="1111011"/>
            </a:xfrm>
          </p:grpSpPr>
          <p:sp>
            <p:nvSpPr>
              <p:cNvPr id="19" name="Freeform: Shape 22"/>
              <p:cNvSpPr/>
              <p:nvPr/>
            </p:nvSpPr>
            <p:spPr>
              <a:xfrm>
                <a:off x="5712769" y="2428857"/>
                <a:ext cx="1111011" cy="1111011"/>
              </a:xfrm>
              <a:custGeom>
                <a:avLst/>
                <a:gdLst>
                  <a:gd name="connsiteX0" fmla="*/ 0 w 830525"/>
                  <a:gd name="connsiteY0" fmla="*/ 415263 h 830525"/>
                  <a:gd name="connsiteX1" fmla="*/ 415263 w 830525"/>
                  <a:gd name="connsiteY1" fmla="*/ 0 h 830525"/>
                  <a:gd name="connsiteX2" fmla="*/ 830526 w 830525"/>
                  <a:gd name="connsiteY2" fmla="*/ 415263 h 830525"/>
                  <a:gd name="connsiteX3" fmla="*/ 415263 w 830525"/>
                  <a:gd name="connsiteY3" fmla="*/ 830526 h 830525"/>
                  <a:gd name="connsiteX4" fmla="*/ 0 w 830525"/>
                  <a:gd name="connsiteY4" fmla="*/ 415263 h 830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0525" h="830525">
                    <a:moveTo>
                      <a:pt x="0" y="415263"/>
                    </a:moveTo>
                    <a:cubicBezTo>
                      <a:pt x="0" y="185920"/>
                      <a:pt x="185920" y="0"/>
                      <a:pt x="415263" y="0"/>
                    </a:cubicBezTo>
                    <a:cubicBezTo>
                      <a:pt x="644606" y="0"/>
                      <a:pt x="830526" y="185920"/>
                      <a:pt x="830526" y="415263"/>
                    </a:cubicBezTo>
                    <a:cubicBezTo>
                      <a:pt x="830526" y="644606"/>
                      <a:pt x="644606" y="830526"/>
                      <a:pt x="415263" y="830526"/>
                    </a:cubicBezTo>
                    <a:cubicBezTo>
                      <a:pt x="185920" y="830526"/>
                      <a:pt x="0" y="644606"/>
                      <a:pt x="0" y="415263"/>
                    </a:cubicBezTo>
                    <a:close/>
                  </a:path>
                </a:pathLst>
              </a:cu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sz="4400" dirty="0">
                  <a:solidFill>
                    <a:schemeClr val="tx1">
                      <a:lumMod val="75000"/>
                      <a:lumOff val="25000"/>
                    </a:schemeClr>
                  </a:solidFill>
                  <a:cs typeface="+mn-ea"/>
                  <a:sym typeface="+mn-lt"/>
                </a:endParaRPr>
              </a:p>
            </p:txBody>
          </p:sp>
          <p:grpSp>
            <p:nvGrpSpPr>
              <p:cNvPr id="20" name="Group 37"/>
              <p:cNvGrpSpPr/>
              <p:nvPr/>
            </p:nvGrpSpPr>
            <p:grpSpPr>
              <a:xfrm>
                <a:off x="5988831" y="2716950"/>
                <a:ext cx="558773" cy="534793"/>
                <a:chOff x="3876675" y="1376363"/>
                <a:chExt cx="369888" cy="354012"/>
              </a:xfrm>
              <a:solidFill>
                <a:schemeClr val="bg1"/>
              </a:solidFill>
            </p:grpSpPr>
            <p:sp>
              <p:nvSpPr>
                <p:cNvPr id="21" name="Freeform: Shape 47"/>
                <p:cNvSpPr/>
                <p:nvPr/>
              </p:nvSpPr>
              <p:spPr bwMode="auto">
                <a:xfrm>
                  <a:off x="4154488" y="1401763"/>
                  <a:ext cx="63500" cy="87313"/>
                </a:xfrm>
                <a:custGeom>
                  <a:avLst/>
                  <a:gdLst/>
                  <a:ahLst/>
                  <a:cxnLst>
                    <a:cxn ang="0">
                      <a:pos x="1" y="2"/>
                    </a:cxn>
                    <a:cxn ang="0">
                      <a:pos x="2" y="8"/>
                    </a:cxn>
                    <a:cxn ang="0">
                      <a:pos x="18" y="24"/>
                    </a:cxn>
                    <a:cxn ang="0">
                      <a:pos x="27" y="46"/>
                    </a:cxn>
                    <a:cxn ang="0">
                      <a:pos x="30" y="49"/>
                    </a:cxn>
                    <a:cxn ang="0">
                      <a:pos x="31" y="49"/>
                    </a:cxn>
                    <a:cxn ang="0">
                      <a:pos x="35" y="44"/>
                    </a:cxn>
                    <a:cxn ang="0">
                      <a:pos x="24" y="19"/>
                    </a:cxn>
                    <a:cxn ang="0">
                      <a:pos x="7" y="1"/>
                    </a:cxn>
                    <a:cxn ang="0">
                      <a:pos x="1" y="2"/>
                    </a:cxn>
                  </a:cxnLst>
                  <a:rect l="0" t="0" r="r" b="b"/>
                  <a:pathLst>
                    <a:path w="35" h="49">
                      <a:moveTo>
                        <a:pt x="1" y="2"/>
                      </a:moveTo>
                      <a:cubicBezTo>
                        <a:pt x="0" y="4"/>
                        <a:pt x="0" y="7"/>
                        <a:pt x="2" y="8"/>
                      </a:cubicBezTo>
                      <a:cubicBezTo>
                        <a:pt x="8" y="12"/>
                        <a:pt x="13" y="17"/>
                        <a:pt x="18" y="24"/>
                      </a:cubicBezTo>
                      <a:cubicBezTo>
                        <a:pt x="22" y="31"/>
                        <a:pt x="25" y="39"/>
                        <a:pt x="27" y="46"/>
                      </a:cubicBezTo>
                      <a:cubicBezTo>
                        <a:pt x="27" y="47"/>
                        <a:pt x="28" y="49"/>
                        <a:pt x="30" y="49"/>
                      </a:cubicBezTo>
                      <a:cubicBezTo>
                        <a:pt x="30" y="49"/>
                        <a:pt x="31" y="49"/>
                        <a:pt x="31" y="49"/>
                      </a:cubicBezTo>
                      <a:cubicBezTo>
                        <a:pt x="33" y="49"/>
                        <a:pt x="35" y="47"/>
                        <a:pt x="35" y="44"/>
                      </a:cubicBezTo>
                      <a:cubicBezTo>
                        <a:pt x="33" y="36"/>
                        <a:pt x="30" y="27"/>
                        <a:pt x="24" y="19"/>
                      </a:cubicBezTo>
                      <a:cubicBezTo>
                        <a:pt x="19" y="12"/>
                        <a:pt x="13" y="6"/>
                        <a:pt x="7" y="1"/>
                      </a:cubicBezTo>
                      <a:cubicBezTo>
                        <a:pt x="5" y="0"/>
                        <a:pt x="2" y="1"/>
                        <a:pt x="1" y="2"/>
                      </a:cubicBezTo>
                      <a:close/>
                    </a:path>
                  </a:pathLst>
                </a:custGeom>
                <a:solidFill>
                  <a:srgbClr val="3B4761"/>
                </a:solidFill>
                <a:ln w="9525">
                  <a:noFill/>
                  <a:round/>
                </a:ln>
              </p:spPr>
              <p:txBody>
                <a:bodyPr anchor="ctr"/>
                <a:lstStyle/>
                <a:p>
                  <a:pPr algn="ctr"/>
                  <a:endParaRPr dirty="0">
                    <a:cs typeface="+mn-ea"/>
                    <a:sym typeface="+mn-lt"/>
                  </a:endParaRPr>
                </a:p>
              </p:txBody>
            </p:sp>
            <p:sp>
              <p:nvSpPr>
                <p:cNvPr id="22" name="Freeform: Shape 50"/>
                <p:cNvSpPr/>
                <p:nvPr/>
              </p:nvSpPr>
              <p:spPr bwMode="auto">
                <a:xfrm>
                  <a:off x="4168775" y="1376363"/>
                  <a:ext cx="77788" cy="112713"/>
                </a:xfrm>
                <a:custGeom>
                  <a:avLst/>
                  <a:gdLst/>
                  <a:ahLst/>
                  <a:cxnLst>
                    <a:cxn ang="0">
                      <a:pos x="7" y="1"/>
                    </a:cxn>
                    <a:cxn ang="0">
                      <a:pos x="1" y="2"/>
                    </a:cxn>
                    <a:cxn ang="0">
                      <a:pos x="2" y="8"/>
                    </a:cxn>
                    <a:cxn ang="0">
                      <a:pos x="22" y="29"/>
                    </a:cxn>
                    <a:cxn ang="0">
                      <a:pos x="35" y="59"/>
                    </a:cxn>
                    <a:cxn ang="0">
                      <a:pos x="38" y="62"/>
                    </a:cxn>
                    <a:cxn ang="0">
                      <a:pos x="40" y="62"/>
                    </a:cxn>
                    <a:cxn ang="0">
                      <a:pos x="43" y="58"/>
                    </a:cxn>
                    <a:cxn ang="0">
                      <a:pos x="29" y="25"/>
                    </a:cxn>
                    <a:cxn ang="0">
                      <a:pos x="7" y="1"/>
                    </a:cxn>
                  </a:cxnLst>
                  <a:rect l="0" t="0" r="r" b="b"/>
                  <a:pathLst>
                    <a:path w="44" h="63">
                      <a:moveTo>
                        <a:pt x="7" y="1"/>
                      </a:moveTo>
                      <a:cubicBezTo>
                        <a:pt x="5" y="0"/>
                        <a:pt x="2" y="0"/>
                        <a:pt x="1" y="2"/>
                      </a:cubicBezTo>
                      <a:cubicBezTo>
                        <a:pt x="0" y="4"/>
                        <a:pt x="0" y="6"/>
                        <a:pt x="2" y="8"/>
                      </a:cubicBezTo>
                      <a:cubicBezTo>
                        <a:pt x="9" y="13"/>
                        <a:pt x="16" y="21"/>
                        <a:pt x="22" y="29"/>
                      </a:cubicBezTo>
                      <a:cubicBezTo>
                        <a:pt x="29" y="39"/>
                        <a:pt x="33" y="49"/>
                        <a:pt x="35" y="59"/>
                      </a:cubicBezTo>
                      <a:cubicBezTo>
                        <a:pt x="36" y="61"/>
                        <a:pt x="37" y="62"/>
                        <a:pt x="38" y="62"/>
                      </a:cubicBezTo>
                      <a:cubicBezTo>
                        <a:pt x="39" y="63"/>
                        <a:pt x="39" y="63"/>
                        <a:pt x="40" y="62"/>
                      </a:cubicBezTo>
                      <a:cubicBezTo>
                        <a:pt x="42" y="62"/>
                        <a:pt x="44" y="60"/>
                        <a:pt x="43" y="58"/>
                      </a:cubicBezTo>
                      <a:cubicBezTo>
                        <a:pt x="41" y="47"/>
                        <a:pt x="36" y="35"/>
                        <a:pt x="29" y="25"/>
                      </a:cubicBezTo>
                      <a:cubicBezTo>
                        <a:pt x="23" y="15"/>
                        <a:pt x="15" y="7"/>
                        <a:pt x="7" y="1"/>
                      </a:cubicBezTo>
                      <a:close/>
                    </a:path>
                  </a:pathLst>
                </a:custGeom>
                <a:solidFill>
                  <a:srgbClr val="DCE0B8"/>
                </a:solidFill>
                <a:ln w="9525">
                  <a:noFill/>
                  <a:round/>
                </a:ln>
              </p:spPr>
              <p:txBody>
                <a:bodyPr anchor="ctr"/>
                <a:lstStyle/>
                <a:p>
                  <a:pPr algn="ctr"/>
                  <a:endParaRPr dirty="0">
                    <a:cs typeface="+mn-ea"/>
                    <a:sym typeface="+mn-lt"/>
                  </a:endParaRPr>
                </a:p>
              </p:txBody>
            </p:sp>
            <p:sp>
              <p:nvSpPr>
                <p:cNvPr id="23" name="Freeform: Shape 53"/>
                <p:cNvSpPr/>
                <p:nvPr/>
              </p:nvSpPr>
              <p:spPr bwMode="auto">
                <a:xfrm>
                  <a:off x="4141788" y="1425575"/>
                  <a:ext cx="46038" cy="65088"/>
                </a:xfrm>
                <a:custGeom>
                  <a:avLst/>
                  <a:gdLst/>
                  <a:ahLst/>
                  <a:cxnLst>
                    <a:cxn ang="0">
                      <a:pos x="1" y="3"/>
                    </a:cxn>
                    <a:cxn ang="0">
                      <a:pos x="3" y="9"/>
                    </a:cxn>
                    <a:cxn ang="0">
                      <a:pos x="13" y="18"/>
                    </a:cxn>
                    <a:cxn ang="0">
                      <a:pos x="18" y="32"/>
                    </a:cxn>
                    <a:cxn ang="0">
                      <a:pos x="21" y="36"/>
                    </a:cxn>
                    <a:cxn ang="0">
                      <a:pos x="22" y="36"/>
                    </a:cxn>
                    <a:cxn ang="0">
                      <a:pos x="26" y="31"/>
                    </a:cxn>
                    <a:cxn ang="0">
                      <a:pos x="20" y="14"/>
                    </a:cxn>
                    <a:cxn ang="0">
                      <a:pos x="7" y="1"/>
                    </a:cxn>
                    <a:cxn ang="0">
                      <a:pos x="1" y="3"/>
                    </a:cxn>
                  </a:cxnLst>
                  <a:rect l="0" t="0" r="r" b="b"/>
                  <a:pathLst>
                    <a:path w="26" h="36">
                      <a:moveTo>
                        <a:pt x="1" y="3"/>
                      </a:moveTo>
                      <a:cubicBezTo>
                        <a:pt x="0" y="5"/>
                        <a:pt x="1" y="7"/>
                        <a:pt x="3" y="9"/>
                      </a:cubicBezTo>
                      <a:cubicBezTo>
                        <a:pt x="7" y="10"/>
                        <a:pt x="10" y="14"/>
                        <a:pt x="13" y="18"/>
                      </a:cubicBezTo>
                      <a:cubicBezTo>
                        <a:pt x="16" y="23"/>
                        <a:pt x="18" y="28"/>
                        <a:pt x="18" y="32"/>
                      </a:cubicBezTo>
                      <a:cubicBezTo>
                        <a:pt x="18" y="34"/>
                        <a:pt x="20" y="35"/>
                        <a:pt x="21" y="36"/>
                      </a:cubicBezTo>
                      <a:cubicBezTo>
                        <a:pt x="22" y="36"/>
                        <a:pt x="22" y="36"/>
                        <a:pt x="22" y="36"/>
                      </a:cubicBezTo>
                      <a:cubicBezTo>
                        <a:pt x="25" y="36"/>
                        <a:pt x="26" y="34"/>
                        <a:pt x="26" y="31"/>
                      </a:cubicBezTo>
                      <a:cubicBezTo>
                        <a:pt x="26" y="26"/>
                        <a:pt x="23" y="19"/>
                        <a:pt x="20" y="14"/>
                      </a:cubicBezTo>
                      <a:cubicBezTo>
                        <a:pt x="16" y="8"/>
                        <a:pt x="11" y="4"/>
                        <a:pt x="7" y="1"/>
                      </a:cubicBezTo>
                      <a:cubicBezTo>
                        <a:pt x="5" y="0"/>
                        <a:pt x="2" y="1"/>
                        <a:pt x="1" y="3"/>
                      </a:cubicBezTo>
                      <a:close/>
                    </a:path>
                  </a:pathLst>
                </a:custGeom>
                <a:solidFill>
                  <a:srgbClr val="3B4761"/>
                </a:solidFill>
                <a:ln w="9525">
                  <a:noFill/>
                  <a:round/>
                </a:ln>
              </p:spPr>
              <p:txBody>
                <a:bodyPr anchor="ctr"/>
                <a:lstStyle/>
                <a:p>
                  <a:pPr algn="ctr"/>
                  <a:endParaRPr dirty="0">
                    <a:cs typeface="+mn-ea"/>
                    <a:sym typeface="+mn-lt"/>
                  </a:endParaRPr>
                </a:p>
              </p:txBody>
            </p:sp>
            <p:sp>
              <p:nvSpPr>
                <p:cNvPr id="24" name="Freeform: Shape 54"/>
                <p:cNvSpPr/>
                <p:nvPr/>
              </p:nvSpPr>
              <p:spPr bwMode="auto">
                <a:xfrm>
                  <a:off x="3957638" y="1430338"/>
                  <a:ext cx="201613" cy="184150"/>
                </a:xfrm>
                <a:custGeom>
                  <a:avLst/>
                  <a:gdLst/>
                  <a:ahLst/>
                  <a:cxnLst>
                    <a:cxn ang="0">
                      <a:pos x="56" y="1"/>
                    </a:cxn>
                    <a:cxn ang="0">
                      <a:pos x="49" y="11"/>
                    </a:cxn>
                    <a:cxn ang="0">
                      <a:pos x="8" y="65"/>
                    </a:cxn>
                    <a:cxn ang="0">
                      <a:pos x="1" y="73"/>
                    </a:cxn>
                    <a:cxn ang="0">
                      <a:pos x="1" y="78"/>
                    </a:cxn>
                    <a:cxn ang="0">
                      <a:pos x="8" y="87"/>
                    </a:cxn>
                    <a:cxn ang="0">
                      <a:pos x="11" y="92"/>
                    </a:cxn>
                    <a:cxn ang="0">
                      <a:pos x="18" y="102"/>
                    </a:cxn>
                    <a:cxn ang="0">
                      <a:pos x="22" y="104"/>
                    </a:cxn>
                    <a:cxn ang="0">
                      <a:pos x="33" y="102"/>
                    </a:cxn>
                    <a:cxn ang="0">
                      <a:pos x="100" y="87"/>
                    </a:cxn>
                    <a:cxn ang="0">
                      <a:pos x="111" y="84"/>
                    </a:cxn>
                    <a:cxn ang="0">
                      <a:pos x="113" y="80"/>
                    </a:cxn>
                    <a:cxn ang="0">
                      <a:pos x="106" y="69"/>
                    </a:cxn>
                    <a:cxn ang="0">
                      <a:pos x="67" y="11"/>
                    </a:cxn>
                    <a:cxn ang="0">
                      <a:pos x="60" y="1"/>
                    </a:cxn>
                    <a:cxn ang="0">
                      <a:pos x="56" y="1"/>
                    </a:cxn>
                    <a:cxn ang="0">
                      <a:pos x="91" y="66"/>
                    </a:cxn>
                    <a:cxn ang="0">
                      <a:pos x="95" y="72"/>
                    </a:cxn>
                    <a:cxn ang="0">
                      <a:pos x="93" y="74"/>
                    </a:cxn>
                    <a:cxn ang="0">
                      <a:pos x="82" y="78"/>
                    </a:cxn>
                    <a:cxn ang="0">
                      <a:pos x="35" y="91"/>
                    </a:cxn>
                    <a:cxn ang="0">
                      <a:pos x="24" y="94"/>
                    </a:cxn>
                    <a:cxn ang="0">
                      <a:pos x="23" y="94"/>
                    </a:cxn>
                    <a:cxn ang="0">
                      <a:pos x="33" y="88"/>
                    </a:cxn>
                    <a:cxn ang="0">
                      <a:pos x="74" y="65"/>
                    </a:cxn>
                    <a:cxn ang="0">
                      <a:pos x="84" y="60"/>
                    </a:cxn>
                    <a:cxn ang="0">
                      <a:pos x="87" y="60"/>
                    </a:cxn>
                    <a:cxn ang="0">
                      <a:pos x="91" y="66"/>
                    </a:cxn>
                  </a:cxnLst>
                  <a:rect l="0" t="0" r="r" b="b"/>
                  <a:pathLst>
                    <a:path w="114" h="104">
                      <a:moveTo>
                        <a:pt x="56" y="1"/>
                      </a:moveTo>
                      <a:cubicBezTo>
                        <a:pt x="55" y="3"/>
                        <a:pt x="52" y="7"/>
                        <a:pt x="49" y="11"/>
                      </a:cubicBezTo>
                      <a:cubicBezTo>
                        <a:pt x="8" y="65"/>
                        <a:pt x="8" y="65"/>
                        <a:pt x="8" y="65"/>
                      </a:cubicBezTo>
                      <a:cubicBezTo>
                        <a:pt x="5" y="68"/>
                        <a:pt x="2" y="72"/>
                        <a:pt x="1" y="73"/>
                      </a:cubicBezTo>
                      <a:cubicBezTo>
                        <a:pt x="0" y="74"/>
                        <a:pt x="1" y="76"/>
                        <a:pt x="1" y="78"/>
                      </a:cubicBezTo>
                      <a:cubicBezTo>
                        <a:pt x="2" y="79"/>
                        <a:pt x="5" y="83"/>
                        <a:pt x="8" y="87"/>
                      </a:cubicBezTo>
                      <a:cubicBezTo>
                        <a:pt x="11" y="92"/>
                        <a:pt x="11" y="92"/>
                        <a:pt x="11" y="92"/>
                      </a:cubicBezTo>
                      <a:cubicBezTo>
                        <a:pt x="14" y="96"/>
                        <a:pt x="17" y="101"/>
                        <a:pt x="18" y="102"/>
                      </a:cubicBezTo>
                      <a:cubicBezTo>
                        <a:pt x="19" y="103"/>
                        <a:pt x="21" y="104"/>
                        <a:pt x="22" y="104"/>
                      </a:cubicBezTo>
                      <a:cubicBezTo>
                        <a:pt x="24" y="104"/>
                        <a:pt x="28" y="103"/>
                        <a:pt x="33" y="102"/>
                      </a:cubicBezTo>
                      <a:cubicBezTo>
                        <a:pt x="100" y="87"/>
                        <a:pt x="100" y="87"/>
                        <a:pt x="100" y="87"/>
                      </a:cubicBezTo>
                      <a:cubicBezTo>
                        <a:pt x="104" y="86"/>
                        <a:pt x="110" y="85"/>
                        <a:pt x="111" y="84"/>
                      </a:cubicBezTo>
                      <a:cubicBezTo>
                        <a:pt x="113" y="84"/>
                        <a:pt x="114" y="82"/>
                        <a:pt x="113" y="80"/>
                      </a:cubicBezTo>
                      <a:cubicBezTo>
                        <a:pt x="111" y="78"/>
                        <a:pt x="108" y="73"/>
                        <a:pt x="106" y="69"/>
                      </a:cubicBezTo>
                      <a:cubicBezTo>
                        <a:pt x="67" y="11"/>
                        <a:pt x="67" y="11"/>
                        <a:pt x="67" y="11"/>
                      </a:cubicBezTo>
                      <a:cubicBezTo>
                        <a:pt x="64" y="7"/>
                        <a:pt x="61" y="3"/>
                        <a:pt x="60" y="1"/>
                      </a:cubicBezTo>
                      <a:cubicBezTo>
                        <a:pt x="59" y="0"/>
                        <a:pt x="57" y="0"/>
                        <a:pt x="56" y="1"/>
                      </a:cubicBezTo>
                      <a:close/>
                      <a:moveTo>
                        <a:pt x="91" y="66"/>
                      </a:moveTo>
                      <a:cubicBezTo>
                        <a:pt x="93" y="68"/>
                        <a:pt x="94" y="70"/>
                        <a:pt x="95" y="72"/>
                      </a:cubicBezTo>
                      <a:cubicBezTo>
                        <a:pt x="96" y="73"/>
                        <a:pt x="95" y="74"/>
                        <a:pt x="93" y="74"/>
                      </a:cubicBezTo>
                      <a:cubicBezTo>
                        <a:pt x="92" y="75"/>
                        <a:pt x="87" y="76"/>
                        <a:pt x="82" y="78"/>
                      </a:cubicBezTo>
                      <a:cubicBezTo>
                        <a:pt x="35" y="91"/>
                        <a:pt x="35" y="91"/>
                        <a:pt x="35" y="91"/>
                      </a:cubicBezTo>
                      <a:cubicBezTo>
                        <a:pt x="30" y="92"/>
                        <a:pt x="25" y="94"/>
                        <a:pt x="24" y="94"/>
                      </a:cubicBezTo>
                      <a:cubicBezTo>
                        <a:pt x="22" y="95"/>
                        <a:pt x="22" y="94"/>
                        <a:pt x="23" y="94"/>
                      </a:cubicBezTo>
                      <a:cubicBezTo>
                        <a:pt x="25" y="93"/>
                        <a:pt x="29" y="90"/>
                        <a:pt x="33" y="88"/>
                      </a:cubicBezTo>
                      <a:cubicBezTo>
                        <a:pt x="74" y="65"/>
                        <a:pt x="74" y="65"/>
                        <a:pt x="74" y="65"/>
                      </a:cubicBezTo>
                      <a:cubicBezTo>
                        <a:pt x="78" y="63"/>
                        <a:pt x="82" y="61"/>
                        <a:pt x="84" y="60"/>
                      </a:cubicBezTo>
                      <a:cubicBezTo>
                        <a:pt x="85" y="59"/>
                        <a:pt x="87" y="59"/>
                        <a:pt x="87" y="60"/>
                      </a:cubicBezTo>
                      <a:cubicBezTo>
                        <a:pt x="88" y="61"/>
                        <a:pt x="90" y="64"/>
                        <a:pt x="91" y="66"/>
                      </a:cubicBezTo>
                      <a:close/>
                    </a:path>
                  </a:pathLst>
                </a:custGeom>
                <a:solidFill>
                  <a:srgbClr val="3B4761"/>
                </a:solidFill>
                <a:ln w="9525">
                  <a:noFill/>
                  <a:round/>
                </a:ln>
              </p:spPr>
              <p:txBody>
                <a:bodyPr anchor="ctr"/>
                <a:lstStyle/>
                <a:p>
                  <a:pPr algn="ctr"/>
                  <a:endParaRPr dirty="0">
                    <a:cs typeface="+mn-ea"/>
                    <a:sym typeface="+mn-lt"/>
                  </a:endParaRPr>
                </a:p>
              </p:txBody>
            </p:sp>
            <p:sp>
              <p:nvSpPr>
                <p:cNvPr id="25" name="Freeform: Shape 55"/>
                <p:cNvSpPr/>
                <p:nvPr/>
              </p:nvSpPr>
              <p:spPr bwMode="auto">
                <a:xfrm>
                  <a:off x="3876675" y="1570038"/>
                  <a:ext cx="106363" cy="98425"/>
                </a:xfrm>
                <a:custGeom>
                  <a:avLst/>
                  <a:gdLst/>
                  <a:ahLst/>
                  <a:cxnLst>
                    <a:cxn ang="0">
                      <a:pos x="38" y="1"/>
                    </a:cxn>
                    <a:cxn ang="0">
                      <a:pos x="29" y="7"/>
                    </a:cxn>
                    <a:cxn ang="0">
                      <a:pos x="11" y="19"/>
                    </a:cxn>
                    <a:cxn ang="0">
                      <a:pos x="1" y="25"/>
                    </a:cxn>
                    <a:cxn ang="0">
                      <a:pos x="0" y="30"/>
                    </a:cxn>
                    <a:cxn ang="0">
                      <a:pos x="7" y="39"/>
                    </a:cxn>
                    <a:cxn ang="0">
                      <a:pos x="11" y="45"/>
                    </a:cxn>
                    <a:cxn ang="0">
                      <a:pos x="17" y="54"/>
                    </a:cxn>
                    <a:cxn ang="0">
                      <a:pos x="21" y="55"/>
                    </a:cxn>
                    <a:cxn ang="0">
                      <a:pos x="31" y="48"/>
                    </a:cxn>
                    <a:cxn ang="0">
                      <a:pos x="49" y="36"/>
                    </a:cxn>
                    <a:cxn ang="0">
                      <a:pos x="58" y="30"/>
                    </a:cxn>
                    <a:cxn ang="0">
                      <a:pos x="59" y="26"/>
                    </a:cxn>
                    <a:cxn ang="0">
                      <a:pos x="52" y="16"/>
                    </a:cxn>
                    <a:cxn ang="0">
                      <a:pos x="48" y="10"/>
                    </a:cxn>
                    <a:cxn ang="0">
                      <a:pos x="42" y="1"/>
                    </a:cxn>
                    <a:cxn ang="0">
                      <a:pos x="38" y="1"/>
                    </a:cxn>
                  </a:cxnLst>
                  <a:rect l="0" t="0" r="r" b="b"/>
                  <a:pathLst>
                    <a:path w="60" h="56">
                      <a:moveTo>
                        <a:pt x="38" y="1"/>
                      </a:moveTo>
                      <a:cubicBezTo>
                        <a:pt x="37" y="1"/>
                        <a:pt x="33" y="4"/>
                        <a:pt x="29" y="7"/>
                      </a:cubicBezTo>
                      <a:cubicBezTo>
                        <a:pt x="11" y="19"/>
                        <a:pt x="11" y="19"/>
                        <a:pt x="11" y="19"/>
                      </a:cubicBezTo>
                      <a:cubicBezTo>
                        <a:pt x="7" y="22"/>
                        <a:pt x="3" y="24"/>
                        <a:pt x="1" y="25"/>
                      </a:cubicBezTo>
                      <a:cubicBezTo>
                        <a:pt x="0" y="26"/>
                        <a:pt x="0" y="28"/>
                        <a:pt x="0" y="30"/>
                      </a:cubicBezTo>
                      <a:cubicBezTo>
                        <a:pt x="1" y="31"/>
                        <a:pt x="4" y="35"/>
                        <a:pt x="7" y="39"/>
                      </a:cubicBezTo>
                      <a:cubicBezTo>
                        <a:pt x="11" y="45"/>
                        <a:pt x="11" y="45"/>
                        <a:pt x="11" y="45"/>
                      </a:cubicBezTo>
                      <a:cubicBezTo>
                        <a:pt x="13" y="48"/>
                        <a:pt x="16" y="53"/>
                        <a:pt x="17" y="54"/>
                      </a:cubicBezTo>
                      <a:cubicBezTo>
                        <a:pt x="18" y="55"/>
                        <a:pt x="20" y="56"/>
                        <a:pt x="21" y="55"/>
                      </a:cubicBezTo>
                      <a:cubicBezTo>
                        <a:pt x="22" y="54"/>
                        <a:pt x="27" y="51"/>
                        <a:pt x="31" y="48"/>
                      </a:cubicBezTo>
                      <a:cubicBezTo>
                        <a:pt x="49" y="36"/>
                        <a:pt x="49" y="36"/>
                        <a:pt x="49" y="36"/>
                      </a:cubicBezTo>
                      <a:cubicBezTo>
                        <a:pt x="52" y="34"/>
                        <a:pt x="57" y="31"/>
                        <a:pt x="58" y="30"/>
                      </a:cubicBezTo>
                      <a:cubicBezTo>
                        <a:pt x="59" y="29"/>
                        <a:pt x="60" y="27"/>
                        <a:pt x="59" y="26"/>
                      </a:cubicBezTo>
                      <a:cubicBezTo>
                        <a:pt x="58" y="24"/>
                        <a:pt x="55" y="20"/>
                        <a:pt x="52" y="16"/>
                      </a:cubicBezTo>
                      <a:cubicBezTo>
                        <a:pt x="48" y="10"/>
                        <a:pt x="48" y="10"/>
                        <a:pt x="48" y="10"/>
                      </a:cubicBezTo>
                      <a:cubicBezTo>
                        <a:pt x="46" y="7"/>
                        <a:pt x="43" y="2"/>
                        <a:pt x="42" y="1"/>
                      </a:cubicBezTo>
                      <a:cubicBezTo>
                        <a:pt x="41" y="0"/>
                        <a:pt x="40" y="0"/>
                        <a:pt x="38" y="1"/>
                      </a:cubicBezTo>
                      <a:close/>
                    </a:path>
                  </a:pathLst>
                </a:custGeom>
                <a:solidFill>
                  <a:srgbClr val="3B4761"/>
                </a:solidFill>
                <a:ln w="9525">
                  <a:noFill/>
                  <a:round/>
                </a:ln>
              </p:spPr>
              <p:txBody>
                <a:bodyPr anchor="ctr"/>
                <a:lstStyle/>
                <a:p>
                  <a:pPr algn="ctr"/>
                  <a:endParaRPr dirty="0">
                    <a:cs typeface="+mn-ea"/>
                    <a:sym typeface="+mn-lt"/>
                  </a:endParaRPr>
                </a:p>
              </p:txBody>
            </p:sp>
            <p:sp>
              <p:nvSpPr>
                <p:cNvPr id="26" name="Freeform: Shape 56"/>
                <p:cNvSpPr/>
                <p:nvPr/>
              </p:nvSpPr>
              <p:spPr bwMode="auto">
                <a:xfrm>
                  <a:off x="3917950" y="1660525"/>
                  <a:ext cx="74613" cy="69850"/>
                </a:xfrm>
                <a:custGeom>
                  <a:avLst/>
                  <a:gdLst/>
                  <a:ahLst/>
                  <a:cxnLst>
                    <a:cxn ang="0">
                      <a:pos x="22" y="9"/>
                    </a:cxn>
                    <a:cxn ang="0">
                      <a:pos x="14" y="1"/>
                    </a:cxn>
                    <a:cxn ang="0">
                      <a:pos x="9" y="2"/>
                    </a:cxn>
                    <a:cxn ang="0">
                      <a:pos x="2" y="6"/>
                    </a:cxn>
                    <a:cxn ang="0">
                      <a:pos x="1" y="10"/>
                    </a:cxn>
                    <a:cxn ang="0">
                      <a:pos x="9" y="19"/>
                    </a:cxn>
                    <a:cxn ang="0">
                      <a:pos x="22" y="31"/>
                    </a:cxn>
                    <a:cxn ang="0">
                      <a:pos x="29" y="39"/>
                    </a:cxn>
                    <a:cxn ang="0">
                      <a:pos x="35" y="38"/>
                    </a:cxn>
                    <a:cxn ang="0">
                      <a:pos x="40" y="33"/>
                    </a:cxn>
                    <a:cxn ang="0">
                      <a:pos x="40" y="28"/>
                    </a:cxn>
                    <a:cxn ang="0">
                      <a:pos x="32" y="20"/>
                    </a:cxn>
                    <a:cxn ang="0">
                      <a:pos x="22" y="9"/>
                    </a:cxn>
                  </a:cxnLst>
                  <a:rect l="0" t="0" r="r" b="b"/>
                  <a:pathLst>
                    <a:path w="42" h="40">
                      <a:moveTo>
                        <a:pt x="22" y="9"/>
                      </a:moveTo>
                      <a:cubicBezTo>
                        <a:pt x="19" y="6"/>
                        <a:pt x="15" y="2"/>
                        <a:pt x="14" y="1"/>
                      </a:cubicBezTo>
                      <a:cubicBezTo>
                        <a:pt x="13" y="0"/>
                        <a:pt x="11" y="0"/>
                        <a:pt x="9" y="2"/>
                      </a:cubicBezTo>
                      <a:cubicBezTo>
                        <a:pt x="7" y="3"/>
                        <a:pt x="4" y="5"/>
                        <a:pt x="2" y="6"/>
                      </a:cubicBezTo>
                      <a:cubicBezTo>
                        <a:pt x="1" y="7"/>
                        <a:pt x="0" y="9"/>
                        <a:pt x="1" y="10"/>
                      </a:cubicBezTo>
                      <a:cubicBezTo>
                        <a:pt x="3" y="12"/>
                        <a:pt x="6" y="15"/>
                        <a:pt x="9" y="19"/>
                      </a:cubicBezTo>
                      <a:cubicBezTo>
                        <a:pt x="22" y="31"/>
                        <a:pt x="22" y="31"/>
                        <a:pt x="22" y="31"/>
                      </a:cubicBezTo>
                      <a:cubicBezTo>
                        <a:pt x="25" y="34"/>
                        <a:pt x="28" y="38"/>
                        <a:pt x="29" y="39"/>
                      </a:cubicBezTo>
                      <a:cubicBezTo>
                        <a:pt x="31" y="40"/>
                        <a:pt x="33" y="40"/>
                        <a:pt x="35" y="38"/>
                      </a:cubicBezTo>
                      <a:cubicBezTo>
                        <a:pt x="36" y="37"/>
                        <a:pt x="39" y="34"/>
                        <a:pt x="40" y="33"/>
                      </a:cubicBezTo>
                      <a:cubicBezTo>
                        <a:pt x="42" y="32"/>
                        <a:pt x="42" y="29"/>
                        <a:pt x="40" y="28"/>
                      </a:cubicBezTo>
                      <a:cubicBezTo>
                        <a:pt x="39" y="27"/>
                        <a:pt x="35" y="23"/>
                        <a:pt x="32" y="20"/>
                      </a:cubicBezTo>
                      <a:lnTo>
                        <a:pt x="22" y="9"/>
                      </a:lnTo>
                      <a:close/>
                    </a:path>
                  </a:pathLst>
                </a:custGeom>
                <a:grpFill/>
                <a:ln w="9525">
                  <a:noFill/>
                  <a:round/>
                </a:ln>
              </p:spPr>
              <p:txBody>
                <a:bodyPr anchor="ctr"/>
                <a:lstStyle/>
                <a:p>
                  <a:pPr algn="ctr"/>
                  <a:endParaRPr dirty="0">
                    <a:cs typeface="+mn-ea"/>
                    <a:sym typeface="+mn-lt"/>
                  </a:endParaRPr>
                </a:p>
              </p:txBody>
            </p:sp>
            <p:sp>
              <p:nvSpPr>
                <p:cNvPr id="27" name="Freeform: Shape 57"/>
                <p:cNvSpPr/>
                <p:nvPr/>
              </p:nvSpPr>
              <p:spPr bwMode="auto">
                <a:xfrm>
                  <a:off x="3948113" y="1641475"/>
                  <a:ext cx="25400" cy="31750"/>
                </a:xfrm>
                <a:custGeom>
                  <a:avLst/>
                  <a:gdLst/>
                  <a:ahLst/>
                  <a:cxnLst>
                    <a:cxn ang="0">
                      <a:pos x="8" y="2"/>
                    </a:cxn>
                    <a:cxn ang="0">
                      <a:pos x="2" y="6"/>
                    </a:cxn>
                    <a:cxn ang="0">
                      <a:pos x="2" y="11"/>
                    </a:cxn>
                    <a:cxn ang="0">
                      <a:pos x="7" y="16"/>
                    </a:cxn>
                    <a:cxn ang="0">
                      <a:pos x="12" y="16"/>
                    </a:cxn>
                    <a:cxn ang="0">
                      <a:pos x="12" y="15"/>
                    </a:cxn>
                    <a:cxn ang="0">
                      <a:pos x="13" y="9"/>
                    </a:cxn>
                    <a:cxn ang="0">
                      <a:pos x="13" y="4"/>
                    </a:cxn>
                    <a:cxn ang="0">
                      <a:pos x="13" y="2"/>
                    </a:cxn>
                    <a:cxn ang="0">
                      <a:pos x="8" y="2"/>
                    </a:cxn>
                  </a:cxnLst>
                  <a:rect l="0" t="0" r="r" b="b"/>
                  <a:pathLst>
                    <a:path w="14" h="18">
                      <a:moveTo>
                        <a:pt x="8" y="2"/>
                      </a:moveTo>
                      <a:cubicBezTo>
                        <a:pt x="6" y="3"/>
                        <a:pt x="3" y="5"/>
                        <a:pt x="2" y="6"/>
                      </a:cubicBezTo>
                      <a:cubicBezTo>
                        <a:pt x="0" y="7"/>
                        <a:pt x="0" y="9"/>
                        <a:pt x="2" y="11"/>
                      </a:cubicBezTo>
                      <a:cubicBezTo>
                        <a:pt x="3" y="12"/>
                        <a:pt x="6" y="15"/>
                        <a:pt x="7" y="16"/>
                      </a:cubicBezTo>
                      <a:cubicBezTo>
                        <a:pt x="9" y="18"/>
                        <a:pt x="11" y="18"/>
                        <a:pt x="12" y="16"/>
                      </a:cubicBezTo>
                      <a:cubicBezTo>
                        <a:pt x="12" y="16"/>
                        <a:pt x="12" y="16"/>
                        <a:pt x="12" y="15"/>
                      </a:cubicBezTo>
                      <a:cubicBezTo>
                        <a:pt x="13" y="13"/>
                        <a:pt x="13" y="11"/>
                        <a:pt x="13" y="9"/>
                      </a:cubicBezTo>
                      <a:cubicBezTo>
                        <a:pt x="14" y="7"/>
                        <a:pt x="13" y="5"/>
                        <a:pt x="13" y="4"/>
                      </a:cubicBezTo>
                      <a:cubicBezTo>
                        <a:pt x="13" y="2"/>
                        <a:pt x="13" y="2"/>
                        <a:pt x="13" y="2"/>
                      </a:cubicBezTo>
                      <a:cubicBezTo>
                        <a:pt x="12" y="1"/>
                        <a:pt x="10" y="0"/>
                        <a:pt x="8" y="2"/>
                      </a:cubicBezTo>
                      <a:close/>
                    </a:path>
                  </a:pathLst>
                </a:custGeom>
                <a:grpFill/>
                <a:ln w="9525">
                  <a:noFill/>
                  <a:round/>
                </a:ln>
              </p:spPr>
              <p:txBody>
                <a:bodyPr anchor="ctr"/>
                <a:lstStyle/>
                <a:p>
                  <a:pPr algn="ctr"/>
                  <a:endParaRPr dirty="0">
                    <a:cs typeface="+mn-ea"/>
                    <a:sym typeface="+mn-lt"/>
                  </a:endParaRPr>
                </a:p>
              </p:txBody>
            </p:sp>
            <p:sp>
              <p:nvSpPr>
                <p:cNvPr id="28" name="Freeform: Shape 58"/>
                <p:cNvSpPr/>
                <p:nvPr/>
              </p:nvSpPr>
              <p:spPr bwMode="auto">
                <a:xfrm>
                  <a:off x="4102100" y="1465263"/>
                  <a:ext cx="42863" cy="49213"/>
                </a:xfrm>
                <a:custGeom>
                  <a:avLst/>
                  <a:gdLst/>
                  <a:ahLst/>
                  <a:cxnLst>
                    <a:cxn ang="0">
                      <a:pos x="3" y="2"/>
                    </a:cxn>
                    <a:cxn ang="0">
                      <a:pos x="0" y="4"/>
                    </a:cxn>
                    <a:cxn ang="0">
                      <a:pos x="2" y="8"/>
                    </a:cxn>
                    <a:cxn ang="0">
                      <a:pos x="8" y="16"/>
                    </a:cxn>
                    <a:cxn ang="0">
                      <a:pos x="14" y="25"/>
                    </a:cxn>
                    <a:cxn ang="0">
                      <a:pos x="17" y="28"/>
                    </a:cxn>
                    <a:cxn ang="0">
                      <a:pos x="20" y="26"/>
                    </a:cxn>
                    <a:cxn ang="0">
                      <a:pos x="20" y="8"/>
                    </a:cxn>
                    <a:cxn ang="0">
                      <a:pos x="20" y="8"/>
                    </a:cxn>
                    <a:cxn ang="0">
                      <a:pos x="20" y="8"/>
                    </a:cxn>
                    <a:cxn ang="0">
                      <a:pos x="3" y="2"/>
                    </a:cxn>
                  </a:cxnLst>
                  <a:rect l="0" t="0" r="r" b="b"/>
                  <a:pathLst>
                    <a:path w="24" h="28">
                      <a:moveTo>
                        <a:pt x="3" y="2"/>
                      </a:moveTo>
                      <a:cubicBezTo>
                        <a:pt x="3" y="2"/>
                        <a:pt x="1" y="3"/>
                        <a:pt x="0" y="4"/>
                      </a:cubicBezTo>
                      <a:cubicBezTo>
                        <a:pt x="0" y="6"/>
                        <a:pt x="2" y="8"/>
                        <a:pt x="2" y="8"/>
                      </a:cubicBezTo>
                      <a:cubicBezTo>
                        <a:pt x="8" y="16"/>
                        <a:pt x="8" y="16"/>
                        <a:pt x="8" y="16"/>
                      </a:cubicBezTo>
                      <a:cubicBezTo>
                        <a:pt x="14" y="25"/>
                        <a:pt x="14" y="25"/>
                        <a:pt x="14" y="25"/>
                      </a:cubicBezTo>
                      <a:cubicBezTo>
                        <a:pt x="14" y="25"/>
                        <a:pt x="15" y="28"/>
                        <a:pt x="17" y="28"/>
                      </a:cubicBezTo>
                      <a:cubicBezTo>
                        <a:pt x="18" y="28"/>
                        <a:pt x="19" y="27"/>
                        <a:pt x="20" y="26"/>
                      </a:cubicBezTo>
                      <a:cubicBezTo>
                        <a:pt x="24" y="21"/>
                        <a:pt x="24" y="14"/>
                        <a:pt x="20" y="8"/>
                      </a:cubicBezTo>
                      <a:cubicBezTo>
                        <a:pt x="20" y="8"/>
                        <a:pt x="20" y="8"/>
                        <a:pt x="20" y="8"/>
                      </a:cubicBezTo>
                      <a:cubicBezTo>
                        <a:pt x="20" y="8"/>
                        <a:pt x="20" y="8"/>
                        <a:pt x="20" y="8"/>
                      </a:cubicBezTo>
                      <a:cubicBezTo>
                        <a:pt x="16" y="2"/>
                        <a:pt x="10" y="0"/>
                        <a:pt x="3" y="2"/>
                      </a:cubicBezTo>
                      <a:close/>
                    </a:path>
                  </a:pathLst>
                </a:custGeom>
                <a:solidFill>
                  <a:srgbClr val="DCE0B8"/>
                </a:solidFill>
                <a:ln w="9525">
                  <a:noFill/>
                  <a:round/>
                </a:ln>
              </p:spPr>
              <p:txBody>
                <a:bodyPr anchor="ctr"/>
                <a:lstStyle/>
                <a:p>
                  <a:pPr algn="ctr"/>
                  <a:endParaRPr dirty="0">
                    <a:cs typeface="+mn-ea"/>
                    <a:sym typeface="+mn-lt"/>
                  </a:endParaRPr>
                </a:p>
              </p:txBody>
            </p:sp>
          </p:grpSp>
        </p:grpSp>
        <p:sp>
          <p:nvSpPr>
            <p:cNvPr id="15" name="TextBox 44"/>
            <p:cNvSpPr txBox="1"/>
            <p:nvPr/>
          </p:nvSpPr>
          <p:spPr bwMode="auto">
            <a:xfrm>
              <a:off x="3684402" y="1388285"/>
              <a:ext cx="1586230" cy="391160"/>
            </a:xfrm>
            <a:prstGeom prst="rect">
              <a:avLst/>
            </a:prstGeom>
            <a:noFill/>
          </p:spPr>
          <p:txBody>
            <a:bodyPr wrap="none" lIns="90000" tIns="46800" rIns="90000" bIns="46800">
              <a:normAutofit fontScale="97500"/>
            </a:bodyPr>
            <a:lstStyle/>
            <a:p>
              <a:pPr algn="l" latinLnBrk="0"/>
              <a:r>
                <a:rPr lang="zh-CN" altLang="en-US" sz="1800" dirty="0" smtClean="0">
                  <a:solidFill>
                    <a:schemeClr val="tx1">
                      <a:lumMod val="75000"/>
                      <a:lumOff val="25000"/>
                    </a:schemeClr>
                  </a:solidFill>
                  <a:latin typeface="微软雅黑" panose="020B0503020204020204" pitchFamily="34" charset="-122"/>
                  <a:ea typeface="微软雅黑" panose="020B0503020204020204" pitchFamily="34" charset="-122"/>
                  <a:sym typeface="+mn-ea"/>
                </a:rPr>
                <a:t>基于统计的方法</a:t>
              </a:r>
              <a:endParaRPr lang="zh-CN" altLang="en-US" sz="1800" dirty="0" smtClean="0">
                <a:solidFill>
                  <a:schemeClr val="tx1">
                    <a:lumMod val="75000"/>
                    <a:lumOff val="25000"/>
                  </a:schemeClr>
                </a:solidFill>
                <a:latin typeface="微软雅黑" panose="020B0503020204020204" pitchFamily="34" charset="-122"/>
                <a:ea typeface="微软雅黑" panose="020B0503020204020204" pitchFamily="34" charset="-122"/>
                <a:sym typeface="+mn-lt"/>
              </a:endParaRPr>
            </a:p>
          </p:txBody>
        </p:sp>
      </p:grpSp>
      <p:grpSp>
        <p:nvGrpSpPr>
          <p:cNvPr id="2" name="组合 1"/>
          <p:cNvGrpSpPr/>
          <p:nvPr/>
        </p:nvGrpSpPr>
        <p:grpSpPr>
          <a:xfrm>
            <a:off x="3295882" y="3534114"/>
            <a:ext cx="1416685" cy="1370007"/>
            <a:chOff x="3295882" y="3534114"/>
            <a:chExt cx="1416685" cy="1370007"/>
          </a:xfrm>
        </p:grpSpPr>
        <p:grpSp>
          <p:nvGrpSpPr>
            <p:cNvPr id="7" name="Group 6"/>
            <p:cNvGrpSpPr/>
            <p:nvPr/>
          </p:nvGrpSpPr>
          <p:grpSpPr>
            <a:xfrm>
              <a:off x="3295882" y="3534114"/>
              <a:ext cx="833258" cy="833258"/>
              <a:chOff x="4394509" y="4712151"/>
              <a:chExt cx="1111011" cy="1111011"/>
            </a:xfrm>
          </p:grpSpPr>
          <p:sp>
            <p:nvSpPr>
              <p:cNvPr id="34" name="Freeform: Shape 26"/>
              <p:cNvSpPr/>
              <p:nvPr/>
            </p:nvSpPr>
            <p:spPr>
              <a:xfrm>
                <a:off x="4394509" y="4712151"/>
                <a:ext cx="1111011" cy="1111011"/>
              </a:xfrm>
              <a:custGeom>
                <a:avLst/>
                <a:gdLst>
                  <a:gd name="connsiteX0" fmla="*/ 0 w 830525"/>
                  <a:gd name="connsiteY0" fmla="*/ 415263 h 830525"/>
                  <a:gd name="connsiteX1" fmla="*/ 415263 w 830525"/>
                  <a:gd name="connsiteY1" fmla="*/ 0 h 830525"/>
                  <a:gd name="connsiteX2" fmla="*/ 830526 w 830525"/>
                  <a:gd name="connsiteY2" fmla="*/ 415263 h 830525"/>
                  <a:gd name="connsiteX3" fmla="*/ 415263 w 830525"/>
                  <a:gd name="connsiteY3" fmla="*/ 830526 h 830525"/>
                  <a:gd name="connsiteX4" fmla="*/ 0 w 830525"/>
                  <a:gd name="connsiteY4" fmla="*/ 415263 h 830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0525" h="830525">
                    <a:moveTo>
                      <a:pt x="0" y="415263"/>
                    </a:moveTo>
                    <a:cubicBezTo>
                      <a:pt x="0" y="185920"/>
                      <a:pt x="185920" y="0"/>
                      <a:pt x="415263" y="0"/>
                    </a:cubicBezTo>
                    <a:cubicBezTo>
                      <a:pt x="644606" y="0"/>
                      <a:pt x="830526" y="185920"/>
                      <a:pt x="830526" y="415263"/>
                    </a:cubicBezTo>
                    <a:cubicBezTo>
                      <a:pt x="830526" y="644606"/>
                      <a:pt x="644606" y="830526"/>
                      <a:pt x="415263" y="830526"/>
                    </a:cubicBezTo>
                    <a:cubicBezTo>
                      <a:pt x="185920" y="830526"/>
                      <a:pt x="0" y="644606"/>
                      <a:pt x="0" y="415263"/>
                    </a:cubicBezTo>
                    <a:close/>
                  </a:path>
                </a:pathLst>
              </a:cu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sz="4400" dirty="0">
                  <a:solidFill>
                    <a:schemeClr val="tx1">
                      <a:lumMod val="75000"/>
                      <a:lumOff val="25000"/>
                    </a:schemeClr>
                  </a:solidFill>
                  <a:cs typeface="+mn-ea"/>
                  <a:sym typeface="+mn-lt"/>
                </a:endParaRPr>
              </a:p>
            </p:txBody>
          </p:sp>
          <p:sp>
            <p:nvSpPr>
              <p:cNvPr id="35" name="Freeform: Shape 28"/>
              <p:cNvSpPr/>
              <p:nvPr/>
            </p:nvSpPr>
            <p:spPr bwMode="auto">
              <a:xfrm>
                <a:off x="4686975" y="5022929"/>
                <a:ext cx="526083" cy="489458"/>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rgbClr val="D38666"/>
              </a:solidFill>
              <a:ln w="9525">
                <a:noFill/>
                <a:round/>
              </a:ln>
            </p:spPr>
            <p:txBody>
              <a:bodyPr anchor="ctr"/>
              <a:lstStyle/>
              <a:p>
                <a:pPr algn="ctr"/>
                <a:endParaRPr dirty="0">
                  <a:cs typeface="+mn-ea"/>
                  <a:sym typeface="+mn-lt"/>
                </a:endParaRPr>
              </a:p>
            </p:txBody>
          </p:sp>
        </p:grpSp>
        <p:sp>
          <p:nvSpPr>
            <p:cNvPr id="13" name="TextBox 48"/>
            <p:cNvSpPr txBox="1"/>
            <p:nvPr/>
          </p:nvSpPr>
          <p:spPr bwMode="auto">
            <a:xfrm>
              <a:off x="3563857" y="4671652"/>
              <a:ext cx="1148710" cy="232469"/>
            </a:xfrm>
            <a:prstGeom prst="rect">
              <a:avLst/>
            </a:prstGeom>
            <a:noFill/>
          </p:spPr>
          <p:txBody>
            <a:bodyPr wrap="none" lIns="90000" tIns="46800" rIns="360000" bIns="46800">
              <a:noAutofit/>
            </a:bodyPr>
            <a:lstStyle/>
            <a:p>
              <a:pPr algn="r" latinLnBrk="0"/>
              <a:r>
                <a:rPr lang="zh-CN" altLang="en-US" sz="1800" dirty="0" smtClean="0">
                  <a:solidFill>
                    <a:schemeClr val="tx1">
                      <a:lumMod val="75000"/>
                      <a:lumOff val="25000"/>
                    </a:schemeClr>
                  </a:solidFill>
                  <a:latin typeface="微软雅黑" panose="020B0503020204020204" pitchFamily="34" charset="-122"/>
                  <a:ea typeface="微软雅黑" panose="020B0503020204020204" pitchFamily="34" charset="-122"/>
                  <a:sym typeface="+mn-ea"/>
                </a:rPr>
                <a:t>基于模板的方法</a:t>
              </a:r>
              <a:endParaRPr lang="zh-CN" altLang="en-US" sz="1800" dirty="0" smtClean="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grpSp>
      <p:sp>
        <p:nvSpPr>
          <p:cNvPr id="36" name="Title 1"/>
          <p:cNvSpPr txBox="1"/>
          <p:nvPr/>
        </p:nvSpPr>
        <p:spPr>
          <a:xfrm>
            <a:off x="611505" y="175895"/>
            <a:ext cx="2306320" cy="379730"/>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dirty="0">
                <a:solidFill>
                  <a:srgbClr val="EC8C8D"/>
                </a:solidFill>
                <a:latin typeface="+mn-lt"/>
                <a:ea typeface="+mn-ea"/>
                <a:cs typeface="+mn-ea"/>
                <a:sym typeface="+mn-lt"/>
              </a:rPr>
              <a:t>人体动作识别研究方法</a:t>
            </a:r>
            <a:endParaRPr lang="en-GB" altLang="zh-CN" sz="1800" dirty="0">
              <a:solidFill>
                <a:srgbClr val="EC8C8D"/>
              </a:solidFill>
              <a:latin typeface="+mn-lt"/>
              <a:ea typeface="+mn-ea"/>
              <a:cs typeface="+mn-ea"/>
              <a:sym typeface="+mn-lt"/>
            </a:endParaRPr>
          </a:p>
        </p:txBody>
      </p:sp>
      <p:sp>
        <p:nvSpPr>
          <p:cNvPr id="40" name="TextBox 39"/>
          <p:cNvSpPr txBox="1"/>
          <p:nvPr/>
        </p:nvSpPr>
        <p:spPr>
          <a:xfrm>
            <a:off x="107504" y="4962078"/>
            <a:ext cx="1800200" cy="123111"/>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smtClean="0">
                <a:ln>
                  <a:noFill/>
                </a:ln>
                <a:solidFill>
                  <a:schemeClr val="bg1">
                    <a:lumMod val="85000"/>
                  </a:schemeClr>
                </a:solidFill>
                <a:effectLst/>
                <a:uLnTx/>
                <a:uFillTx/>
              </a:rPr>
              <a:t>PPT</a:t>
            </a:r>
            <a:r>
              <a:rPr kumimoji="0" lang="zh-CN" altLang="en-US" sz="100" b="0" i="0" u="none" strike="noStrike" kern="0" cap="none" spc="0" normalizeH="0" baseline="0" noProof="0" dirty="0" smtClean="0">
                <a:ln>
                  <a:noFill/>
                </a:ln>
                <a:solidFill>
                  <a:schemeClr val="bg1">
                    <a:lumMod val="85000"/>
                  </a:schemeClr>
                </a:solidFill>
                <a:effectLst/>
                <a:uLnTx/>
                <a:uFillTx/>
              </a:rPr>
              <a:t>模板 </a:t>
            </a:r>
            <a:r>
              <a:rPr kumimoji="0" lang="en-US" altLang="zh-CN" sz="100" b="0" i="0" u="none" strike="noStrike" kern="0" cap="none" spc="0" normalizeH="0" baseline="0" noProof="0" dirty="0" smtClean="0">
                <a:ln>
                  <a:noFill/>
                </a:ln>
                <a:solidFill>
                  <a:schemeClr val="bg1">
                    <a:lumMod val="85000"/>
                  </a:schemeClr>
                </a:solidFill>
                <a:effectLst/>
                <a:uLnTx/>
                <a:uFillTx/>
              </a:rPr>
              <a:t>http://www.1ppt.com/moban/</a:t>
            </a:r>
            <a:r>
              <a:rPr kumimoji="0" lang="zh-CN" altLang="en-US" sz="100" b="0" i="0" u="none" strike="noStrike" kern="0" cap="none" spc="0" normalizeH="0" baseline="0" noProof="0" dirty="0" smtClean="0">
                <a:ln>
                  <a:noFill/>
                </a:ln>
                <a:solidFill>
                  <a:schemeClr val="bg1">
                    <a:lumMod val="85000"/>
                  </a:schemeClr>
                </a:solidFill>
                <a:effectLst/>
                <a:uLnTx/>
                <a:uFillTx/>
              </a:rPr>
              <a:t> </a:t>
            </a:r>
            <a:endParaRPr kumimoji="0" lang="en-US" altLang="zh-CN" sz="100" b="0" i="0" u="none" strike="noStrike" kern="0" cap="none" spc="0" normalizeH="0" baseline="0" noProof="0" dirty="0" smtClean="0">
              <a:ln>
                <a:noFill/>
              </a:ln>
              <a:solidFill>
                <a:schemeClr val="bg1">
                  <a:lumMod val="85000"/>
                </a:schemeClr>
              </a:solidFill>
              <a:effectLst/>
              <a:uLnTx/>
              <a:uFillTx/>
            </a:endParaRPr>
          </a:p>
        </p:txBody>
      </p:sp>
      <p:sp>
        <p:nvSpPr>
          <p:cNvPr id="42" name="文本框 41"/>
          <p:cNvSpPr txBox="1"/>
          <p:nvPr>
            <p:custDataLst>
              <p:tags r:id="rId1"/>
            </p:custDataLst>
          </p:nvPr>
        </p:nvSpPr>
        <p:spPr>
          <a:xfrm>
            <a:off x="6282055" y="3045460"/>
            <a:ext cx="2748280" cy="1671955"/>
          </a:xfrm>
          <a:prstGeom prst="rect">
            <a:avLst/>
          </a:prstGeom>
          <a:noFill/>
        </p:spPr>
        <p:txBody>
          <a:bodyPr wrap="square" rtlCol="0" anchor="t">
            <a:noAutofit/>
          </a:bodyPr>
          <a:p>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对图像序列中的人体动作姿态进行描述是非常复杂的，而且对事件、行为、状态这些概念还存在着不同的理解，如何对场景内容进行充分有效的表达还是非常困难的。目前对人体动作姿态的描述还仅限于简单的语义解释，对复杂场景中人体动作姿态的语义描述工作还相当的艰巨</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117475" y="843280"/>
            <a:ext cx="3053080" cy="3324860"/>
          </a:xfrm>
          <a:prstGeom prst="rect">
            <a:avLst/>
          </a:prstGeom>
          <a:noFill/>
        </p:spPr>
        <p:txBody>
          <a:bodyPr wrap="square" rtlCol="0" anchor="t">
            <a:noAutofit/>
          </a:bodyPr>
          <a:p>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模板匹配法的思想是首先对人体动作姿态进行训练建立模板库，然后将待识别的动作姿态与模板进行匹配，计算二者之间的相似度，模板匹配法的优点是实现起来比较简单、计算复杂度较低，缺点是对噪声和动作姿态持续时间的变化比较敏感。</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动态时空规整法是一种非线性时间规整方法，它是将待识别的人体动作姿态模板的时间轴非线性地映射到训练模板的时间轴上，从而能够使两者的距离最小，动态时空规整法较好地解决了人体动作姿态在时间尺度上的不确定性。</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在动态规划算法的识别过程中，待识别样本模板中的每个时刻特征可以与特征模板中的任意时刻特征进行匹配，二者都无须进行时间规整，但要求必须顺序进行，动态规划算法的主要缺点是计算量会随着训练样本数目的增加而增加。</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5676265" y="441960"/>
            <a:ext cx="3354070" cy="2603500"/>
          </a:xfrm>
          <a:prstGeom prst="rect">
            <a:avLst/>
          </a:prstGeom>
          <a:noFill/>
        </p:spPr>
        <p:txBody>
          <a:bodyPr wrap="square" rtlCol="0" anchor="t">
            <a:noAutofit/>
          </a:bodyPr>
          <a:p>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隐马尔可夫模型是目前应用最广的一种方法。在HMMs的识别过程中，首先提取出特征向量序列，然后通过学习算法进行模型参数训练，最后对未知的运动序列进行识别分类。</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sym typeface="+mn-ea"/>
              </a:rPr>
              <a:t>       </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sym typeface="+mn-ea"/>
              </a:rPr>
              <a:t>在动态识别过程中，DBN可以针对具体问题设计出相应的网络结构，而且可以将各种信息进行融合推理，同时为了使信息的配置更加优化，还可以对各种不同信息根据其来源、置信度等设置不同的权重。因此不少学者已经开始了这个方向的研究，将其用于人体动作姿态的识别，并取得了一定的成就。</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timing>
    <p:tnLst>
      <p:par>
        <p:cTn id="1" dur="indefinite" restart="never" nodeType="tmRoot"/>
      </p:par>
    </p:tnLst>
    <p:bldLst>
      <p:bldP spid="4" grpId="0" animBg="1"/>
      <p:bldP spid="5" grpId="0" animBg="1"/>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491865" y="1059815"/>
            <a:ext cx="2357755" cy="3222625"/>
            <a:chOff x="4180436" y="1624852"/>
            <a:chExt cx="3831129" cy="3608296"/>
          </a:xfrm>
        </p:grpSpPr>
        <p:sp>
          <p:nvSpPr>
            <p:cNvPr id="18" name="矩形: 圆角 17"/>
            <p:cNvSpPr/>
            <p:nvPr/>
          </p:nvSpPr>
          <p:spPr>
            <a:xfrm>
              <a:off x="4276200" y="1720616"/>
              <a:ext cx="1483242" cy="1483242"/>
            </a:xfrm>
            <a:prstGeom prst="roundRect">
              <a:avLst>
                <a:gd name="adj" fmla="val 6631"/>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4400">
                <a:solidFill>
                  <a:schemeClr val="tx1">
                    <a:lumMod val="75000"/>
                    <a:lumOff val="25000"/>
                  </a:schemeClr>
                </a:solidFill>
                <a:cs typeface="+mn-ea"/>
                <a:sym typeface="+mn-lt"/>
              </a:endParaRPr>
            </a:p>
          </p:txBody>
        </p:sp>
        <p:sp>
          <p:nvSpPr>
            <p:cNvPr id="19" name="矩形: 圆角 18"/>
            <p:cNvSpPr/>
            <p:nvPr/>
          </p:nvSpPr>
          <p:spPr>
            <a:xfrm>
              <a:off x="4180436" y="1624852"/>
              <a:ext cx="1674771" cy="1674771"/>
            </a:xfrm>
            <a:prstGeom prst="roundRect">
              <a:avLst>
                <a:gd name="adj" fmla="val 6631"/>
              </a:avLst>
            </a:prstGeom>
            <a:noFill/>
            <a:ln w="12700" cap="flat" cmpd="sng" algn="ctr">
              <a:solidFill>
                <a:schemeClr val="accent1">
                  <a:lumMod val="100000"/>
                </a:schemeClr>
              </a:solidFill>
              <a:prstDash val="dash"/>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tx1">
                    <a:lumMod val="75000"/>
                    <a:lumOff val="25000"/>
                  </a:schemeClr>
                </a:solidFill>
                <a:sym typeface="+mn-ea"/>
              </a:endParaRPr>
            </a:p>
            <a:p>
              <a:pPr algn="ctr"/>
              <a:r>
                <a:rPr>
                  <a:solidFill>
                    <a:schemeClr val="tx1">
                      <a:lumMod val="75000"/>
                      <a:lumOff val="25000"/>
                    </a:schemeClr>
                  </a:solidFill>
                  <a:sym typeface="+mn-ea"/>
                </a:rPr>
                <a:t>人体动作类别的限制</a:t>
              </a:r>
              <a:endParaRPr lang="zh-CN" altLang="en-US" dirty="0">
                <a:solidFill>
                  <a:schemeClr val="tx1">
                    <a:lumMod val="75000"/>
                    <a:lumOff val="25000"/>
                  </a:schemeClr>
                </a:solidFill>
                <a:cs typeface="+mn-ea"/>
                <a:sym typeface="+mn-ea"/>
              </a:endParaRPr>
            </a:p>
            <a:p>
              <a:pPr algn="ctr"/>
              <a:endParaRPr lang="zh-CN" altLang="en-US" dirty="0">
                <a:solidFill>
                  <a:schemeClr val="tx1">
                    <a:lumMod val="75000"/>
                    <a:lumOff val="25000"/>
                  </a:schemeClr>
                </a:solidFill>
                <a:cs typeface="+mn-ea"/>
                <a:sym typeface="+mn-ea"/>
              </a:endParaRPr>
            </a:p>
          </p:txBody>
        </p:sp>
        <p:sp>
          <p:nvSpPr>
            <p:cNvPr id="20" name="矩形: 圆角 19"/>
            <p:cNvSpPr/>
            <p:nvPr/>
          </p:nvSpPr>
          <p:spPr>
            <a:xfrm>
              <a:off x="6432558" y="1720616"/>
              <a:ext cx="1483242" cy="1483242"/>
            </a:xfrm>
            <a:prstGeom prst="roundRect">
              <a:avLst>
                <a:gd name="adj" fmla="val 6631"/>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4400" dirty="0">
                <a:solidFill>
                  <a:schemeClr val="tx1">
                    <a:lumMod val="75000"/>
                    <a:lumOff val="25000"/>
                  </a:schemeClr>
                </a:solidFill>
                <a:cs typeface="+mn-ea"/>
                <a:sym typeface="+mn-lt"/>
              </a:endParaRPr>
            </a:p>
          </p:txBody>
        </p:sp>
        <p:sp>
          <p:nvSpPr>
            <p:cNvPr id="21" name="矩形: 圆角 20"/>
            <p:cNvSpPr/>
            <p:nvPr/>
          </p:nvSpPr>
          <p:spPr>
            <a:xfrm>
              <a:off x="6336794" y="1624852"/>
              <a:ext cx="1674771" cy="1674771"/>
            </a:xfrm>
            <a:prstGeom prst="roundRect">
              <a:avLst>
                <a:gd name="adj" fmla="val 6631"/>
              </a:avLst>
            </a:prstGeom>
            <a:noFill/>
            <a:ln w="12700" cap="flat" cmpd="sng" algn="ctr">
              <a:solidFill>
                <a:schemeClr val="accent2">
                  <a:lumMod val="100000"/>
                </a:schemeClr>
              </a:solidFill>
              <a:prstDash val="dash"/>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a:solidFill>
                    <a:schemeClr val="tx1">
                      <a:lumMod val="75000"/>
                      <a:lumOff val="25000"/>
                    </a:schemeClr>
                  </a:solidFill>
                  <a:sym typeface="+mn-ea"/>
                </a:rPr>
                <a:t>特征选择的困难</a:t>
              </a:r>
              <a:endParaRPr>
                <a:solidFill>
                  <a:schemeClr val="tx1">
                    <a:lumMod val="75000"/>
                    <a:lumOff val="25000"/>
                  </a:schemeClr>
                </a:solidFill>
                <a:sym typeface="+mn-ea"/>
              </a:endParaRPr>
            </a:p>
          </p:txBody>
        </p:sp>
        <p:sp>
          <p:nvSpPr>
            <p:cNvPr id="22" name="矩形: 圆角 21"/>
            <p:cNvSpPr/>
            <p:nvPr/>
          </p:nvSpPr>
          <p:spPr>
            <a:xfrm>
              <a:off x="4276200" y="3654141"/>
              <a:ext cx="1483242" cy="1483242"/>
            </a:xfrm>
            <a:prstGeom prst="roundRect">
              <a:avLst>
                <a:gd name="adj" fmla="val 6631"/>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4400">
                <a:solidFill>
                  <a:schemeClr val="tx1">
                    <a:lumMod val="75000"/>
                    <a:lumOff val="25000"/>
                  </a:schemeClr>
                </a:solidFill>
                <a:cs typeface="+mn-ea"/>
                <a:sym typeface="+mn-lt"/>
              </a:endParaRPr>
            </a:p>
          </p:txBody>
        </p:sp>
        <p:sp>
          <p:nvSpPr>
            <p:cNvPr id="23" name="矩形: 圆角 22"/>
            <p:cNvSpPr/>
            <p:nvPr/>
          </p:nvSpPr>
          <p:spPr>
            <a:xfrm>
              <a:off x="4180436" y="3558377"/>
              <a:ext cx="1674771" cy="1674771"/>
            </a:xfrm>
            <a:prstGeom prst="roundRect">
              <a:avLst>
                <a:gd name="adj" fmla="val 6631"/>
              </a:avLst>
            </a:prstGeom>
            <a:noFill/>
            <a:ln w="12700" cap="flat" cmpd="sng" algn="ctr">
              <a:solidFill>
                <a:schemeClr val="accent3">
                  <a:lumMod val="100000"/>
                </a:schemeClr>
              </a:solidFill>
              <a:prstDash val="dash"/>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ClrTx/>
                <a:buSzTx/>
                <a:buFontTx/>
              </a:pPr>
              <a:endParaRPr>
                <a:solidFill>
                  <a:schemeClr val="tx1">
                    <a:lumMod val="75000"/>
                    <a:lumOff val="25000"/>
                  </a:schemeClr>
                </a:solidFill>
                <a:sym typeface="+mn-ea"/>
              </a:endParaRPr>
            </a:p>
            <a:p>
              <a:pPr algn="ctr">
                <a:buClrTx/>
                <a:buSzTx/>
                <a:buFontTx/>
              </a:pPr>
              <a:r>
                <a:rPr>
                  <a:solidFill>
                    <a:schemeClr val="tx1">
                      <a:lumMod val="75000"/>
                      <a:lumOff val="25000"/>
                    </a:schemeClr>
                  </a:solidFill>
                  <a:sym typeface="+mn-ea"/>
                </a:rPr>
                <a:t>机器学习的局限性</a:t>
              </a:r>
              <a:endParaRPr>
                <a:solidFill>
                  <a:schemeClr val="tx1">
                    <a:lumMod val="75000"/>
                    <a:lumOff val="25000"/>
                  </a:schemeClr>
                </a:solidFill>
                <a:sym typeface="+mn-lt"/>
              </a:endParaRPr>
            </a:p>
            <a:p>
              <a:pPr algn="ctr"/>
              <a:endParaRPr lang="zh-CN" altLang="en-US">
                <a:solidFill>
                  <a:schemeClr val="accent3"/>
                </a:solidFill>
                <a:cs typeface="+mn-ea"/>
                <a:sym typeface="+mn-lt"/>
              </a:endParaRPr>
            </a:p>
          </p:txBody>
        </p:sp>
        <p:sp>
          <p:nvSpPr>
            <p:cNvPr id="24" name="矩形: 圆角 23"/>
            <p:cNvSpPr/>
            <p:nvPr/>
          </p:nvSpPr>
          <p:spPr>
            <a:xfrm>
              <a:off x="6432558" y="3654141"/>
              <a:ext cx="1483242" cy="1483242"/>
            </a:xfrm>
            <a:prstGeom prst="roundRect">
              <a:avLst>
                <a:gd name="adj" fmla="val 6631"/>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4400">
                <a:solidFill>
                  <a:schemeClr val="tx1">
                    <a:lumMod val="75000"/>
                    <a:lumOff val="25000"/>
                  </a:schemeClr>
                </a:solidFill>
                <a:cs typeface="+mn-ea"/>
                <a:sym typeface="+mn-lt"/>
              </a:endParaRPr>
            </a:p>
          </p:txBody>
        </p:sp>
        <p:sp>
          <p:nvSpPr>
            <p:cNvPr id="25" name="矩形: 圆角 24"/>
            <p:cNvSpPr/>
            <p:nvPr/>
          </p:nvSpPr>
          <p:spPr>
            <a:xfrm>
              <a:off x="6336794" y="3558377"/>
              <a:ext cx="1674771" cy="1674771"/>
            </a:xfrm>
            <a:prstGeom prst="roundRect">
              <a:avLst>
                <a:gd name="adj" fmla="val 6631"/>
              </a:avLst>
            </a:prstGeom>
            <a:noFill/>
            <a:ln w="12700" cap="flat" cmpd="sng" algn="ctr">
              <a:solidFill>
                <a:schemeClr val="accent4">
                  <a:lumMod val="100000"/>
                </a:schemeClr>
              </a:solidFill>
              <a:prstDash val="dash"/>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ClrTx/>
                <a:buSzTx/>
                <a:buFontTx/>
              </a:pPr>
              <a:r>
                <a:rPr>
                  <a:solidFill>
                    <a:schemeClr val="tx1">
                      <a:lumMod val="75000"/>
                      <a:lumOff val="25000"/>
                    </a:schemeClr>
                  </a:solidFill>
                  <a:sym typeface="+mn-lt"/>
                </a:rPr>
                <a:t>识别算法的性能评价</a:t>
              </a:r>
              <a:endParaRPr>
                <a:solidFill>
                  <a:schemeClr val="tx1">
                    <a:lumMod val="75000"/>
                    <a:lumOff val="25000"/>
                  </a:schemeClr>
                </a:solidFill>
                <a:sym typeface="+mn-lt"/>
              </a:endParaRPr>
            </a:p>
          </p:txBody>
        </p:sp>
      </p:grpSp>
      <p:grpSp>
        <p:nvGrpSpPr>
          <p:cNvPr id="5" name="组合 4"/>
          <p:cNvGrpSpPr/>
          <p:nvPr/>
        </p:nvGrpSpPr>
        <p:grpSpPr>
          <a:xfrm>
            <a:off x="668020" y="469900"/>
            <a:ext cx="7792793" cy="4447409"/>
            <a:chOff x="1091444" y="1571822"/>
            <a:chExt cx="10390739" cy="5431792"/>
          </a:xfrm>
        </p:grpSpPr>
        <p:grpSp>
          <p:nvGrpSpPr>
            <p:cNvPr id="6" name="组合 5"/>
            <p:cNvGrpSpPr/>
            <p:nvPr/>
          </p:nvGrpSpPr>
          <p:grpSpPr>
            <a:xfrm>
              <a:off x="8217557" y="1936867"/>
              <a:ext cx="3230343" cy="2127334"/>
              <a:chOff x="8217557" y="1819421"/>
              <a:chExt cx="3230343" cy="2127334"/>
            </a:xfrm>
          </p:grpSpPr>
          <p:sp>
            <p:nvSpPr>
              <p:cNvPr id="16" name="文本框 25"/>
              <p:cNvSpPr txBox="1"/>
              <p:nvPr/>
            </p:nvSpPr>
            <p:spPr>
              <a:xfrm>
                <a:off x="8550308" y="1903956"/>
                <a:ext cx="2897592" cy="276999"/>
              </a:xfrm>
              <a:prstGeom prst="rect">
                <a:avLst/>
              </a:prstGeom>
              <a:noFill/>
            </p:spPr>
            <p:txBody>
              <a:bodyPr wrap="none" lIns="0" tIns="0" rIns="0" bIns="0">
                <a:normAutofit fontScale="72500"/>
              </a:bodyPr>
              <a:lstStyle/>
              <a:p>
                <a:pPr algn="r"/>
                <a:r>
                  <a:rPr>
                    <a:sym typeface="+mn-ea"/>
                  </a:rPr>
                  <a:t>。</a:t>
                </a:r>
                <a:endParaRPr lang="zh-CN" altLang="en-US">
                  <a:solidFill>
                    <a:schemeClr val="accent2"/>
                  </a:solidFill>
                  <a:cs typeface="+mn-ea"/>
                  <a:sym typeface="+mn-lt"/>
                </a:endParaRPr>
              </a:p>
            </p:txBody>
          </p:sp>
          <p:sp>
            <p:nvSpPr>
              <p:cNvPr id="17" name="矩形 16"/>
              <p:cNvSpPr/>
              <p:nvPr/>
            </p:nvSpPr>
            <p:spPr>
              <a:xfrm>
                <a:off x="8217557" y="1819421"/>
                <a:ext cx="3218288" cy="2127334"/>
              </a:xfrm>
              <a:prstGeom prst="rect">
                <a:avLst/>
              </a:prstGeom>
            </p:spPr>
            <p:txBody>
              <a:bodyPr wrap="square" lIns="0" tIns="0" rIns="0" bIns="0" anchor="ctr">
                <a:normAutofit fontScale="85000"/>
              </a:bodyPr>
              <a:lstStyle/>
              <a:p>
                <a:pPr algn="l">
                  <a:lnSpc>
                    <a:spcPct val="120000"/>
                  </a:lnSpc>
                </a:pPr>
                <a:r>
                  <a:rPr sz="1175">
                    <a:sym typeface="+mn-ea"/>
                  </a:rPr>
                  <a:t>特征向量的选择非常关键，直接影响到所采用的识别方法以及识别性能。如果选取过多的特征，特征向量维数就会过大，相应地就会增加计算的复杂度，相反，如果选取的特征过少，又可能无法获取较高的识别准确率。因此必须在选取合适的特征和获取较高的识别准确率之间进行折中权衡。</a:t>
                </a:r>
                <a:br>
                  <a:rPr sz="1050">
                    <a:sym typeface="+mn-ea"/>
                  </a:rPr>
                </a:br>
                <a:endParaRPr lang="zh-CN" altLang="en-US" sz="1050">
                  <a:solidFill>
                    <a:sysClr val="windowText" lastClr="000000"/>
                  </a:solidFill>
                  <a:cs typeface="+mn-ea"/>
                  <a:sym typeface="+mn-lt"/>
                </a:endParaRPr>
              </a:p>
            </p:txBody>
          </p:sp>
        </p:grpSp>
        <p:grpSp>
          <p:nvGrpSpPr>
            <p:cNvPr id="7" name="组合 6"/>
            <p:cNvGrpSpPr/>
            <p:nvPr/>
          </p:nvGrpSpPr>
          <p:grpSpPr>
            <a:xfrm>
              <a:off x="8282523" y="3954927"/>
              <a:ext cx="3199660" cy="3048687"/>
              <a:chOff x="8282523" y="4068958"/>
              <a:chExt cx="3199660" cy="3048687"/>
            </a:xfrm>
          </p:grpSpPr>
          <p:sp>
            <p:nvSpPr>
              <p:cNvPr id="14" name="文本框 27"/>
              <p:cNvSpPr txBox="1"/>
              <p:nvPr/>
            </p:nvSpPr>
            <p:spPr>
              <a:xfrm>
                <a:off x="8566165" y="4068958"/>
                <a:ext cx="2915550" cy="276999"/>
              </a:xfrm>
              <a:prstGeom prst="rect">
                <a:avLst/>
              </a:prstGeom>
              <a:noFill/>
            </p:spPr>
            <p:txBody>
              <a:bodyPr wrap="none" lIns="0" tIns="0" rIns="0" bIns="0">
                <a:normAutofit fontScale="72500"/>
              </a:bodyPr>
              <a:lstStyle/>
              <a:p>
                <a:pPr algn="r"/>
                <a:endParaRPr lang="zh-CN" altLang="en-US">
                  <a:solidFill>
                    <a:schemeClr val="accent4"/>
                  </a:solidFill>
                  <a:cs typeface="+mn-ea"/>
                  <a:sym typeface="+mn-lt"/>
                </a:endParaRPr>
              </a:p>
            </p:txBody>
          </p:sp>
          <p:sp>
            <p:nvSpPr>
              <p:cNvPr id="15" name="矩形 14"/>
              <p:cNvSpPr/>
              <p:nvPr/>
            </p:nvSpPr>
            <p:spPr>
              <a:xfrm>
                <a:off x="8282523" y="4337298"/>
                <a:ext cx="3199660" cy="2780347"/>
              </a:xfrm>
              <a:prstGeom prst="rect">
                <a:avLst/>
              </a:prstGeom>
            </p:spPr>
            <p:txBody>
              <a:bodyPr wrap="square" lIns="0" tIns="0" rIns="0" bIns="0" anchor="ctr">
                <a:normAutofit/>
              </a:bodyPr>
              <a:lstStyle/>
              <a:p>
                <a:pPr algn="l">
                  <a:lnSpc>
                    <a:spcPct val="120000"/>
                  </a:lnSpc>
                </a:pPr>
                <a:r>
                  <a:rPr lang="zh-CN" altLang="en-US" sz="1050">
                    <a:solidFill>
                      <a:sysClr val="windowText" lastClr="000000"/>
                    </a:solidFill>
                    <a:cs typeface="+mn-ea"/>
                    <a:sym typeface="+mn-lt"/>
                  </a:rPr>
                  <a:t>在当前研究工作中，准确率是最受关注的，而另外两个指标关注较少，特别是算法的鲁棒性。但算法的鲁棒性和实时性是实际应用中必须考虑的问题，因此，在衡量一个算法的性能时，必须对这个三个方面进行综合考虑。因此，在考虑某个具体应用时，需要开发新技术既能提高识别的性能，同时又可以降低算法的计算复杂度。</a:t>
                </a:r>
                <a:endParaRPr lang="zh-CN" altLang="en-US" sz="1050">
                  <a:solidFill>
                    <a:sysClr val="windowText" lastClr="000000"/>
                  </a:solidFill>
                  <a:cs typeface="+mn-ea"/>
                  <a:sym typeface="+mn-lt"/>
                </a:endParaRPr>
              </a:p>
            </p:txBody>
          </p:sp>
        </p:grpSp>
        <p:grpSp>
          <p:nvGrpSpPr>
            <p:cNvPr id="8" name="组合 7"/>
            <p:cNvGrpSpPr/>
            <p:nvPr/>
          </p:nvGrpSpPr>
          <p:grpSpPr>
            <a:xfrm>
              <a:off x="1208284" y="1571822"/>
              <a:ext cx="2998054" cy="2405482"/>
              <a:chOff x="827125" y="1529962"/>
              <a:chExt cx="2998054" cy="2405482"/>
            </a:xfrm>
          </p:grpSpPr>
          <p:sp>
            <p:nvSpPr>
              <p:cNvPr id="12" name="文本框 21"/>
              <p:cNvSpPr txBox="1"/>
              <p:nvPr/>
            </p:nvSpPr>
            <p:spPr>
              <a:xfrm>
                <a:off x="827125" y="1529962"/>
                <a:ext cx="2902014" cy="276999"/>
              </a:xfrm>
              <a:prstGeom prst="rect">
                <a:avLst/>
              </a:prstGeom>
              <a:noFill/>
            </p:spPr>
            <p:txBody>
              <a:bodyPr wrap="none" lIns="0" tIns="0" rIns="0" bIns="0">
                <a:noAutofit/>
              </a:bodyPr>
              <a:lstStyle/>
              <a:p>
                <a:pPr algn="l"/>
                <a:endParaRPr lang="zh-CN" altLang="en-US" sz="1000" dirty="0">
                  <a:solidFill>
                    <a:schemeClr val="accent1"/>
                  </a:solidFill>
                  <a:cs typeface="+mn-ea"/>
                  <a:sym typeface="+mn-ea"/>
                </a:endParaRPr>
              </a:p>
            </p:txBody>
          </p:sp>
          <p:sp>
            <p:nvSpPr>
              <p:cNvPr id="13" name="矩形 12"/>
              <p:cNvSpPr/>
              <p:nvPr/>
            </p:nvSpPr>
            <p:spPr>
              <a:xfrm>
                <a:off x="922806" y="1949164"/>
                <a:ext cx="2902373" cy="1986280"/>
              </a:xfrm>
              <a:prstGeom prst="rect">
                <a:avLst/>
              </a:prstGeom>
            </p:spPr>
            <p:txBody>
              <a:bodyPr wrap="square" lIns="0" tIns="0" rIns="0" bIns="0" anchor="ctr">
                <a:normAutofit lnSpcReduction="20000"/>
              </a:bodyPr>
              <a:lstStyle/>
              <a:p>
                <a:pPr>
                  <a:lnSpc>
                    <a:spcPct val="120000"/>
                  </a:lnSpc>
                </a:pPr>
                <a:r>
                  <a:rPr sz="1050">
                    <a:sym typeface="+mn-ea"/>
                  </a:rPr>
                  <a:t>目前人体动作姿态识别的研究主要还是集中在简单的人体动作姿态上，如人的某些标准姿势和一些简单的动作行为，如走、跑、蹲、站等简单规范的动作，而且，识别的对象通常是针对单个人体的运动。所以，如何针对在复杂场景下的多个人之间的交互动作行为进行识别，是未来的一个发展趋势。</a:t>
                </a:r>
                <a:endParaRPr lang="zh-CN" altLang="en-US" sz="1050">
                  <a:solidFill>
                    <a:sysClr val="windowText" lastClr="000000"/>
                  </a:solidFill>
                  <a:cs typeface="+mn-ea"/>
                  <a:sym typeface="+mn-lt"/>
                </a:endParaRPr>
              </a:p>
            </p:txBody>
          </p:sp>
        </p:grpSp>
        <p:grpSp>
          <p:nvGrpSpPr>
            <p:cNvPr id="9" name="组合 8"/>
            <p:cNvGrpSpPr/>
            <p:nvPr/>
          </p:nvGrpSpPr>
          <p:grpSpPr>
            <a:xfrm>
              <a:off x="1091444" y="4119605"/>
              <a:ext cx="3164099" cy="2732263"/>
              <a:chOff x="710285" y="4237051"/>
              <a:chExt cx="3164099" cy="2732263"/>
            </a:xfrm>
          </p:grpSpPr>
          <p:sp>
            <p:nvSpPr>
              <p:cNvPr id="10" name="文本框 23"/>
              <p:cNvSpPr txBox="1"/>
              <p:nvPr/>
            </p:nvSpPr>
            <p:spPr>
              <a:xfrm>
                <a:off x="710285" y="4237051"/>
                <a:ext cx="2855562" cy="276999"/>
              </a:xfrm>
              <a:prstGeom prst="rect">
                <a:avLst/>
              </a:prstGeom>
              <a:noFill/>
            </p:spPr>
            <p:txBody>
              <a:bodyPr wrap="none" lIns="0" tIns="0" rIns="0" bIns="0">
                <a:normAutofit fontScale="72500"/>
              </a:bodyPr>
              <a:lstStyle/>
              <a:p>
                <a:pPr algn="l"/>
                <a:endParaRPr lang="zh-CN" altLang="en-US">
                  <a:solidFill>
                    <a:schemeClr val="accent3"/>
                  </a:solidFill>
                  <a:cs typeface="+mn-ea"/>
                  <a:sym typeface="+mn-lt"/>
                </a:endParaRPr>
              </a:p>
            </p:txBody>
          </p:sp>
          <p:sp>
            <p:nvSpPr>
              <p:cNvPr id="11" name="矩形 10"/>
              <p:cNvSpPr/>
              <p:nvPr/>
            </p:nvSpPr>
            <p:spPr>
              <a:xfrm>
                <a:off x="1018482" y="4468165"/>
                <a:ext cx="2855902" cy="2501149"/>
              </a:xfrm>
              <a:prstGeom prst="rect">
                <a:avLst/>
              </a:prstGeom>
            </p:spPr>
            <p:txBody>
              <a:bodyPr wrap="square" lIns="0" tIns="0" rIns="0" bIns="0" anchor="ctr">
                <a:normAutofit/>
              </a:bodyPr>
              <a:lstStyle/>
              <a:p>
                <a:r>
                  <a:rPr sz="1050">
                    <a:sym typeface="+mn-ea"/>
                  </a:rPr>
                  <a:t>利用机器学习工具进行人体动作行为的识别取得了一定的进展，但仍然还处于初级阶段，在识别过程中对人体运动的模型需要增加约束条件来减少歧义性，而这些约束条件与一般的现实情形通常是不吻合的。而且，机器学习的方法要求广泛的训练，即每个动作姿态都需要经过大量的训练才能识别，因此，机器学习方法只能识别一些预先定义的动作集，没有学习新动作的能力。因此机器学习仍是人体动作行为识别的一个难点问题。</a:t>
                </a:r>
                <a:endParaRPr lang="zh-CN" altLang="en-US" sz="1050">
                  <a:solidFill>
                    <a:sysClr val="windowText" lastClr="000000"/>
                  </a:solidFill>
                  <a:cs typeface="+mn-ea"/>
                  <a:sym typeface="+mn-lt"/>
                </a:endParaRPr>
              </a:p>
            </p:txBody>
          </p:sp>
        </p:grpSp>
      </p:grpSp>
      <p:sp>
        <p:nvSpPr>
          <p:cNvPr id="26" name="Title 1"/>
          <p:cNvSpPr txBox="1"/>
          <p:nvPr/>
        </p:nvSpPr>
        <p:spPr>
          <a:xfrm>
            <a:off x="611560" y="175643"/>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dirty="0">
                <a:solidFill>
                  <a:srgbClr val="EC8C8D"/>
                </a:solidFill>
                <a:latin typeface="+mn-lt"/>
                <a:ea typeface="+mn-ea"/>
                <a:cs typeface="+mn-ea"/>
                <a:sym typeface="+mn-lt"/>
              </a:rPr>
              <a:t>难点</a:t>
            </a:r>
            <a:endParaRPr lang="en-GB" altLang="zh-CN" sz="1800" dirty="0">
              <a:solidFill>
                <a:srgbClr val="EC8C8D"/>
              </a:solidFill>
              <a:latin typeface="+mn-lt"/>
              <a:ea typeface="+mn-ea"/>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Oval 3"/>
          <p:cNvSpPr/>
          <p:nvPr/>
        </p:nvSpPr>
        <p:spPr bwMode="auto">
          <a:xfrm>
            <a:off x="2260219" y="2108671"/>
            <a:ext cx="769420" cy="769421"/>
          </a:xfrm>
          <a:prstGeom prst="ellipse">
            <a:avLst/>
          </a:prstGeom>
          <a:solidFill>
            <a:schemeClr val="accent4">
              <a:lumMod val="60000"/>
              <a:lumOff val="40000"/>
              <a:alpha val="70000"/>
            </a:schemeClr>
          </a:solidFill>
          <a:ln w="19050">
            <a:noFill/>
            <a:round/>
          </a:ln>
        </p:spPr>
        <p:txBody>
          <a:bodyPr anchor="ctr"/>
          <a:lstStyle/>
          <a:p>
            <a:pPr algn="ctr"/>
            <a:endParaRPr dirty="0">
              <a:cs typeface="+mn-ea"/>
              <a:sym typeface="+mn-lt"/>
            </a:endParaRPr>
          </a:p>
        </p:txBody>
      </p:sp>
      <p:sp>
        <p:nvSpPr>
          <p:cNvPr id="11" name="Oval 2"/>
          <p:cNvSpPr/>
          <p:nvPr/>
        </p:nvSpPr>
        <p:spPr bwMode="auto">
          <a:xfrm>
            <a:off x="2352720" y="1356696"/>
            <a:ext cx="932952" cy="932953"/>
          </a:xfrm>
          <a:prstGeom prst="ellipse">
            <a:avLst/>
          </a:prstGeom>
          <a:solidFill>
            <a:schemeClr val="accent2">
              <a:alpha val="70000"/>
            </a:schemeClr>
          </a:solidFill>
          <a:ln w="19050">
            <a:noFill/>
            <a:round/>
          </a:ln>
        </p:spPr>
        <p:txBody>
          <a:bodyPr anchor="ctr"/>
          <a:lstStyle/>
          <a:p>
            <a:pPr algn="ctr"/>
            <a:endParaRPr dirty="0">
              <a:cs typeface="+mn-ea"/>
              <a:sym typeface="+mn-lt"/>
            </a:endParaRPr>
          </a:p>
        </p:txBody>
      </p:sp>
      <p:sp>
        <p:nvSpPr>
          <p:cNvPr id="12" name="Oval 1"/>
          <p:cNvSpPr/>
          <p:nvPr/>
        </p:nvSpPr>
        <p:spPr bwMode="auto">
          <a:xfrm>
            <a:off x="2712113" y="1633863"/>
            <a:ext cx="1147117" cy="1147117"/>
          </a:xfrm>
          <a:prstGeom prst="ellipse">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r>
              <a:rPr lang="en-US" altLang="zh-CN" sz="4400" dirty="0">
                <a:solidFill>
                  <a:schemeClr val="tx1">
                    <a:lumMod val="75000"/>
                    <a:lumOff val="25000"/>
                  </a:schemeClr>
                </a:solidFill>
                <a:latin typeface="Agency FB" panose="020B0503020202020204" pitchFamily="34" charset="0"/>
                <a:cs typeface="+mn-ea"/>
                <a:sym typeface="+mn-lt"/>
              </a:rPr>
              <a:t>02</a:t>
            </a:r>
            <a:endParaRPr lang="en-US" altLang="zh-CN" sz="4400" dirty="0">
              <a:solidFill>
                <a:schemeClr val="tx1">
                  <a:lumMod val="75000"/>
                  <a:lumOff val="25000"/>
                </a:schemeClr>
              </a:solidFill>
              <a:latin typeface="Agency FB" panose="020B0503020202020204" pitchFamily="34" charset="0"/>
              <a:cs typeface="+mn-ea"/>
              <a:sym typeface="+mn-lt"/>
            </a:endParaRPr>
          </a:p>
        </p:txBody>
      </p:sp>
      <p:sp>
        <p:nvSpPr>
          <p:cNvPr id="13" name="Oval 4"/>
          <p:cNvSpPr/>
          <p:nvPr/>
        </p:nvSpPr>
        <p:spPr bwMode="auto">
          <a:xfrm>
            <a:off x="3164008" y="2878091"/>
            <a:ext cx="384711" cy="384711"/>
          </a:xfrm>
          <a:prstGeom prst="ellipse">
            <a:avLst/>
          </a:prstGeom>
          <a:solidFill>
            <a:schemeClr val="accent3">
              <a:alpha val="70000"/>
            </a:schemeClr>
          </a:solidFill>
          <a:ln w="19050">
            <a:noFill/>
            <a:round/>
          </a:ln>
        </p:spPr>
        <p:txBody>
          <a:bodyPr anchor="ctr"/>
          <a:lstStyle/>
          <a:p>
            <a:pPr algn="ctr"/>
            <a:endParaRPr dirty="0">
              <a:cs typeface="+mn-ea"/>
              <a:sym typeface="+mn-lt"/>
            </a:endParaRPr>
          </a:p>
        </p:txBody>
      </p:sp>
      <p:sp>
        <p:nvSpPr>
          <p:cNvPr id="14" name="Oval 5"/>
          <p:cNvSpPr/>
          <p:nvPr/>
        </p:nvSpPr>
        <p:spPr bwMode="auto">
          <a:xfrm>
            <a:off x="1986806" y="1971964"/>
            <a:ext cx="273413" cy="273413"/>
          </a:xfrm>
          <a:prstGeom prst="ellipse">
            <a:avLst/>
          </a:prstGeom>
          <a:solidFill>
            <a:schemeClr val="accent4">
              <a:lumMod val="60000"/>
              <a:lumOff val="40000"/>
              <a:alpha val="70000"/>
            </a:schemeClr>
          </a:solidFill>
          <a:ln w="19050">
            <a:noFill/>
            <a:round/>
          </a:ln>
        </p:spPr>
        <p:txBody>
          <a:bodyPr anchor="ctr"/>
          <a:lstStyle/>
          <a:p>
            <a:pPr algn="ctr"/>
            <a:endParaRPr dirty="0">
              <a:cs typeface="+mn-ea"/>
              <a:sym typeface="+mn-lt"/>
            </a:endParaRPr>
          </a:p>
        </p:txBody>
      </p:sp>
      <p:sp>
        <p:nvSpPr>
          <p:cNvPr id="15" name="Oval 6"/>
          <p:cNvSpPr/>
          <p:nvPr/>
        </p:nvSpPr>
        <p:spPr bwMode="auto">
          <a:xfrm>
            <a:off x="3722523" y="1347614"/>
            <a:ext cx="273413" cy="273413"/>
          </a:xfrm>
          <a:prstGeom prst="ellipse">
            <a:avLst/>
          </a:prstGeom>
          <a:solidFill>
            <a:schemeClr val="accent3">
              <a:lumMod val="60000"/>
              <a:lumOff val="40000"/>
              <a:alpha val="70000"/>
            </a:schemeClr>
          </a:solidFill>
          <a:ln w="19050">
            <a:noFill/>
            <a:round/>
          </a:ln>
        </p:spPr>
        <p:txBody>
          <a:bodyPr anchor="ctr"/>
          <a:lstStyle/>
          <a:p>
            <a:pPr algn="ctr"/>
            <a:endParaRPr dirty="0">
              <a:cs typeface="+mn-ea"/>
              <a:sym typeface="+mn-lt"/>
            </a:endParaRPr>
          </a:p>
        </p:txBody>
      </p:sp>
      <p:sp>
        <p:nvSpPr>
          <p:cNvPr id="17" name="TextBox 11"/>
          <p:cNvSpPr txBox="1"/>
          <p:nvPr/>
        </p:nvSpPr>
        <p:spPr>
          <a:xfrm>
            <a:off x="3728720" y="1880870"/>
            <a:ext cx="4011295" cy="537210"/>
          </a:xfrm>
          <a:prstGeom prst="rect">
            <a:avLst/>
          </a:prstGeom>
          <a:noFill/>
        </p:spPr>
        <p:txBody>
          <a:bodyPr wrap="none" lIns="360000" tIns="0" rIns="0" bIns="0" anchor="b" anchorCtr="0">
            <a:normAutofit/>
          </a:bodyPr>
          <a:lstStyle/>
          <a:p>
            <a:r>
              <a:rPr lang="zh-CN" altLang="en-US" sz="2800" dirty="0">
                <a:cs typeface="+mn-ea"/>
                <a:sym typeface="+mn-lt"/>
              </a:rPr>
              <a:t>问题定义</a:t>
            </a:r>
            <a:endParaRPr lang="zh-CN" altLang="en-US" sz="28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timing>
    <p:tnLst>
      <p:par>
        <p:cTn id="1" dur="indefinite" restart="never" nodeType="tmRoot"/>
      </p:par>
    </p:tnLst>
    <p:bldLst>
      <p:bldP spid="10" grpId="0" animBg="1"/>
      <p:bldP spid="11" grpId="0" animBg="1"/>
      <p:bldP spid="12" grpId="0" animBg="1"/>
      <p:bldP spid="13" grpId="0" animBg="1"/>
      <p:bldP spid="14" grpId="0" animBg="1"/>
      <p:bldP spid="1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51"/>
          <p:cNvSpPr/>
          <p:nvPr/>
        </p:nvSpPr>
        <p:spPr>
          <a:xfrm>
            <a:off x="4490991" y="816555"/>
            <a:ext cx="34289" cy="3915435"/>
          </a:xfrm>
          <a:prstGeom prst="rect">
            <a:avLst/>
          </a:prstGeom>
          <a:solidFill>
            <a:schemeClr val="bg2">
              <a:lumMod val="100000"/>
            </a:schemeClr>
          </a:solidFill>
          <a:ln>
            <a:solidFill>
              <a:schemeClr val="bg1">
                <a:lumMod val="9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grpSp>
        <p:nvGrpSpPr>
          <p:cNvPr id="39" name="组合 38"/>
          <p:cNvGrpSpPr/>
          <p:nvPr/>
        </p:nvGrpSpPr>
        <p:grpSpPr>
          <a:xfrm>
            <a:off x="3059703" y="1923634"/>
            <a:ext cx="1817259" cy="728454"/>
            <a:chOff x="3059703" y="1923634"/>
            <a:chExt cx="1817259" cy="728454"/>
          </a:xfrm>
        </p:grpSpPr>
        <p:grpSp>
          <p:nvGrpSpPr>
            <p:cNvPr id="5" name="Group 36"/>
            <p:cNvGrpSpPr/>
            <p:nvPr/>
          </p:nvGrpSpPr>
          <p:grpSpPr>
            <a:xfrm>
              <a:off x="4148508" y="1923634"/>
              <a:ext cx="728454" cy="728454"/>
              <a:chOff x="4876779" y="2512148"/>
              <a:chExt cx="971272" cy="971272"/>
            </a:xfrm>
          </p:grpSpPr>
          <p:sp>
            <p:nvSpPr>
              <p:cNvPr id="34" name="Oval 8"/>
              <p:cNvSpPr/>
              <p:nvPr/>
            </p:nvSpPr>
            <p:spPr>
              <a:xfrm>
                <a:off x="4876779" y="2512148"/>
                <a:ext cx="971272" cy="971272"/>
              </a:xfrm>
              <a:prstGeom prst="ellipse">
                <a:avLst/>
              </a:prstGeom>
              <a:solidFill>
                <a:schemeClr val="bg1">
                  <a:lumMod val="85000"/>
                </a:schemeClr>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sp>
            <p:nvSpPr>
              <p:cNvPr id="35" name="Oval 10"/>
              <p:cNvSpPr/>
              <p:nvPr/>
            </p:nvSpPr>
            <p:spPr>
              <a:xfrm>
                <a:off x="4993478" y="2628847"/>
                <a:ext cx="737874" cy="737874"/>
              </a:xfrm>
              <a:prstGeom prst="ellipse">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sz="4400" dirty="0">
                  <a:solidFill>
                    <a:schemeClr val="tx1">
                      <a:lumMod val="75000"/>
                      <a:lumOff val="25000"/>
                    </a:schemeClr>
                  </a:solidFill>
                  <a:cs typeface="+mn-ea"/>
                  <a:sym typeface="+mn-lt"/>
                </a:endParaRPr>
              </a:p>
            </p:txBody>
          </p:sp>
          <p:sp>
            <p:nvSpPr>
              <p:cNvPr id="36" name="Freeform: Shape 24"/>
              <p:cNvSpPr/>
              <p:nvPr/>
            </p:nvSpPr>
            <p:spPr>
              <a:xfrm>
                <a:off x="5223727" y="2794880"/>
                <a:ext cx="277375" cy="405807"/>
              </a:xfrm>
              <a:custGeom>
                <a:avLst/>
                <a:gdLst>
                  <a:gd name="connsiteX0" fmla="*/ 102012 w 208031"/>
                  <a:gd name="connsiteY0" fmla="*/ 264985 h 304355"/>
                  <a:gd name="connsiteX1" fmla="*/ 85817 w 208031"/>
                  <a:gd name="connsiteY1" fmla="*/ 283502 h 304355"/>
                  <a:gd name="connsiteX2" fmla="*/ 102012 w 208031"/>
                  <a:gd name="connsiteY2" fmla="*/ 302019 h 304355"/>
                  <a:gd name="connsiteX3" fmla="*/ 118207 w 208031"/>
                  <a:gd name="connsiteY3" fmla="*/ 283502 h 304355"/>
                  <a:gd name="connsiteX4" fmla="*/ 102012 w 208031"/>
                  <a:gd name="connsiteY4" fmla="*/ 264985 h 304355"/>
                  <a:gd name="connsiteX5" fmla="*/ 56997 w 208031"/>
                  <a:gd name="connsiteY5" fmla="*/ 57673 h 304355"/>
                  <a:gd name="connsiteX6" fmla="*/ 33778 w 208031"/>
                  <a:gd name="connsiteY6" fmla="*/ 80892 h 304355"/>
                  <a:gd name="connsiteX7" fmla="*/ 33778 w 208031"/>
                  <a:gd name="connsiteY7" fmla="*/ 231129 h 304355"/>
                  <a:gd name="connsiteX8" fmla="*/ 56997 w 208031"/>
                  <a:gd name="connsiteY8" fmla="*/ 254348 h 304355"/>
                  <a:gd name="connsiteX9" fmla="*/ 149871 w 208031"/>
                  <a:gd name="connsiteY9" fmla="*/ 254348 h 304355"/>
                  <a:gd name="connsiteX10" fmla="*/ 173090 w 208031"/>
                  <a:gd name="connsiteY10" fmla="*/ 231129 h 304355"/>
                  <a:gd name="connsiteX11" fmla="*/ 173090 w 208031"/>
                  <a:gd name="connsiteY11" fmla="*/ 80892 h 304355"/>
                  <a:gd name="connsiteX12" fmla="*/ 149871 w 208031"/>
                  <a:gd name="connsiteY12" fmla="*/ 57673 h 304355"/>
                  <a:gd name="connsiteX13" fmla="*/ 66050 w 208031"/>
                  <a:gd name="connsiteY13" fmla="*/ 20948 h 304355"/>
                  <a:gd name="connsiteX14" fmla="*/ 66050 w 208031"/>
                  <a:gd name="connsiteY14" fmla="*/ 29172 h 304355"/>
                  <a:gd name="connsiteX15" fmla="*/ 136737 w 208031"/>
                  <a:gd name="connsiteY15" fmla="*/ 29172 h 304355"/>
                  <a:gd name="connsiteX16" fmla="*/ 136737 w 208031"/>
                  <a:gd name="connsiteY16" fmla="*/ 20948 h 304355"/>
                  <a:gd name="connsiteX17" fmla="*/ 34673 w 208031"/>
                  <a:gd name="connsiteY17" fmla="*/ 0 h 304355"/>
                  <a:gd name="connsiteX18" fmla="*/ 173358 w 208031"/>
                  <a:gd name="connsiteY18" fmla="*/ 0 h 304355"/>
                  <a:gd name="connsiteX19" fmla="*/ 208031 w 208031"/>
                  <a:gd name="connsiteY19" fmla="*/ 34673 h 304355"/>
                  <a:gd name="connsiteX20" fmla="*/ 208031 w 208031"/>
                  <a:gd name="connsiteY20" fmla="*/ 269682 h 304355"/>
                  <a:gd name="connsiteX21" fmla="*/ 173358 w 208031"/>
                  <a:gd name="connsiteY21" fmla="*/ 304355 h 304355"/>
                  <a:gd name="connsiteX22" fmla="*/ 34673 w 208031"/>
                  <a:gd name="connsiteY22" fmla="*/ 304355 h 304355"/>
                  <a:gd name="connsiteX23" fmla="*/ 0 w 208031"/>
                  <a:gd name="connsiteY23" fmla="*/ 269682 h 304355"/>
                  <a:gd name="connsiteX24" fmla="*/ 0 w 208031"/>
                  <a:gd name="connsiteY24" fmla="*/ 34673 h 304355"/>
                  <a:gd name="connsiteX25" fmla="*/ 34673 w 208031"/>
                  <a:gd name="connsiteY25" fmla="*/ 0 h 304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08031" h="304355">
                    <a:moveTo>
                      <a:pt x="102012" y="264985"/>
                    </a:moveTo>
                    <a:cubicBezTo>
                      <a:pt x="93068" y="264985"/>
                      <a:pt x="85817" y="273275"/>
                      <a:pt x="85817" y="283502"/>
                    </a:cubicBezTo>
                    <a:cubicBezTo>
                      <a:pt x="85817" y="293729"/>
                      <a:pt x="93068" y="302019"/>
                      <a:pt x="102012" y="302019"/>
                    </a:cubicBezTo>
                    <a:cubicBezTo>
                      <a:pt x="110956" y="302019"/>
                      <a:pt x="118207" y="293729"/>
                      <a:pt x="118207" y="283502"/>
                    </a:cubicBezTo>
                    <a:cubicBezTo>
                      <a:pt x="118207" y="273275"/>
                      <a:pt x="110956" y="264985"/>
                      <a:pt x="102012" y="264985"/>
                    </a:cubicBezTo>
                    <a:close/>
                    <a:moveTo>
                      <a:pt x="56997" y="57673"/>
                    </a:moveTo>
                    <a:cubicBezTo>
                      <a:pt x="44174" y="57673"/>
                      <a:pt x="33778" y="68069"/>
                      <a:pt x="33778" y="80892"/>
                    </a:cubicBezTo>
                    <a:lnTo>
                      <a:pt x="33778" y="231129"/>
                    </a:lnTo>
                    <a:cubicBezTo>
                      <a:pt x="33778" y="243952"/>
                      <a:pt x="44174" y="254348"/>
                      <a:pt x="56997" y="254348"/>
                    </a:cubicBezTo>
                    <a:lnTo>
                      <a:pt x="149871" y="254348"/>
                    </a:lnTo>
                    <a:cubicBezTo>
                      <a:pt x="162694" y="254348"/>
                      <a:pt x="173090" y="243952"/>
                      <a:pt x="173090" y="231129"/>
                    </a:cubicBezTo>
                    <a:lnTo>
                      <a:pt x="173090" y="80892"/>
                    </a:lnTo>
                    <a:cubicBezTo>
                      <a:pt x="173090" y="68069"/>
                      <a:pt x="162694" y="57673"/>
                      <a:pt x="149871" y="57673"/>
                    </a:cubicBezTo>
                    <a:close/>
                    <a:moveTo>
                      <a:pt x="66050" y="20948"/>
                    </a:moveTo>
                    <a:lnTo>
                      <a:pt x="66050" y="29172"/>
                    </a:lnTo>
                    <a:lnTo>
                      <a:pt x="136737" y="29172"/>
                    </a:lnTo>
                    <a:lnTo>
                      <a:pt x="136737" y="20948"/>
                    </a:lnTo>
                    <a:close/>
                    <a:moveTo>
                      <a:pt x="34673" y="0"/>
                    </a:moveTo>
                    <a:lnTo>
                      <a:pt x="173358" y="0"/>
                    </a:lnTo>
                    <a:cubicBezTo>
                      <a:pt x="192507" y="0"/>
                      <a:pt x="208031" y="15524"/>
                      <a:pt x="208031" y="34673"/>
                    </a:cubicBezTo>
                    <a:lnTo>
                      <a:pt x="208031" y="269682"/>
                    </a:lnTo>
                    <a:cubicBezTo>
                      <a:pt x="208031" y="288831"/>
                      <a:pt x="192507" y="304355"/>
                      <a:pt x="173358" y="304355"/>
                    </a:cubicBezTo>
                    <a:lnTo>
                      <a:pt x="34673" y="304355"/>
                    </a:lnTo>
                    <a:cubicBezTo>
                      <a:pt x="15524" y="304355"/>
                      <a:pt x="0" y="288831"/>
                      <a:pt x="0" y="269682"/>
                    </a:cubicBezTo>
                    <a:lnTo>
                      <a:pt x="0" y="34673"/>
                    </a:lnTo>
                    <a:cubicBezTo>
                      <a:pt x="0" y="15524"/>
                      <a:pt x="15524" y="0"/>
                      <a:pt x="34673" y="0"/>
                    </a:cubicBezTo>
                    <a:close/>
                  </a:path>
                </a:pathLst>
              </a:custGeom>
              <a:solidFill>
                <a:srgbClr val="3B4761"/>
              </a:solidFill>
              <a:ln>
                <a:noFill/>
              </a:ln>
            </p:spPr>
            <p:style>
              <a:lnRef idx="2">
                <a:schemeClr val="dk1"/>
              </a:lnRef>
              <a:fillRef idx="1">
                <a:schemeClr val="lt1"/>
              </a:fillRef>
              <a:effectRef idx="0">
                <a:schemeClr val="dk1"/>
              </a:effectRef>
              <a:fontRef idx="minor">
                <a:schemeClr val="dk1"/>
              </a:fontRef>
            </p:style>
            <p:txBody>
              <a:bodyPr anchor="ctr"/>
              <a:lstStyle/>
              <a:p>
                <a:pPr algn="ctr"/>
                <a:endParaRPr dirty="0">
                  <a:cs typeface="+mn-ea"/>
                  <a:sym typeface="+mn-lt"/>
                </a:endParaRPr>
              </a:p>
            </p:txBody>
          </p:sp>
        </p:grpSp>
        <p:sp>
          <p:nvSpPr>
            <p:cNvPr id="33" name="Rectangle 41"/>
            <p:cNvSpPr/>
            <p:nvPr/>
          </p:nvSpPr>
          <p:spPr>
            <a:xfrm>
              <a:off x="3059703" y="2197972"/>
              <a:ext cx="1080550" cy="242374"/>
            </a:xfrm>
            <a:prstGeom prst="rect">
              <a:avLst/>
            </a:prstGeom>
          </p:spPr>
          <p:txBody>
            <a:bodyPr wrap="none" lIns="0" tIns="0" rIns="360000" bIns="0" anchor="b" anchorCtr="0">
              <a:noAutofit/>
            </a:bodyPr>
            <a:lstStyle/>
            <a:p>
              <a:pPr algn="r"/>
              <a:r>
                <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sym typeface="+mn-ea"/>
                </a:rPr>
                <a:t>多人姿态估计</a:t>
              </a:r>
              <a:endPar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cs typeface="+mn-ea"/>
                <a:sym typeface="+mn-ea"/>
              </a:endParaRPr>
            </a:p>
          </p:txBody>
        </p:sp>
      </p:grpSp>
      <p:grpSp>
        <p:nvGrpSpPr>
          <p:cNvPr id="40" name="组合 39"/>
          <p:cNvGrpSpPr/>
          <p:nvPr/>
        </p:nvGrpSpPr>
        <p:grpSpPr>
          <a:xfrm>
            <a:off x="4158794" y="991695"/>
            <a:ext cx="1952901" cy="728454"/>
            <a:chOff x="4158794" y="991695"/>
            <a:chExt cx="1952901" cy="728454"/>
          </a:xfrm>
        </p:grpSpPr>
        <p:grpSp>
          <p:nvGrpSpPr>
            <p:cNvPr id="7" name="Group 35"/>
            <p:cNvGrpSpPr/>
            <p:nvPr/>
          </p:nvGrpSpPr>
          <p:grpSpPr>
            <a:xfrm>
              <a:off x="4158794" y="991695"/>
              <a:ext cx="728454" cy="728454"/>
              <a:chOff x="3703843" y="1419388"/>
              <a:chExt cx="971272" cy="971272"/>
            </a:xfrm>
          </p:grpSpPr>
          <p:sp>
            <p:nvSpPr>
              <p:cNvPr id="29" name="Oval 4"/>
              <p:cNvSpPr/>
              <p:nvPr/>
            </p:nvSpPr>
            <p:spPr>
              <a:xfrm>
                <a:off x="3703843" y="1419388"/>
                <a:ext cx="971272" cy="971272"/>
              </a:xfrm>
              <a:prstGeom prst="ellipse">
                <a:avLst/>
              </a:prstGeom>
              <a:solidFill>
                <a:schemeClr val="bg1">
                  <a:lumMod val="85000"/>
                </a:schemeClr>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sp>
            <p:nvSpPr>
              <p:cNvPr id="30" name="Oval 6"/>
              <p:cNvSpPr/>
              <p:nvPr/>
            </p:nvSpPr>
            <p:spPr>
              <a:xfrm>
                <a:off x="3820542" y="1536087"/>
                <a:ext cx="737874" cy="737874"/>
              </a:xfrm>
              <a:prstGeom prst="ellipse">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sz="4400" dirty="0">
                  <a:solidFill>
                    <a:schemeClr val="tx1">
                      <a:lumMod val="75000"/>
                      <a:lumOff val="25000"/>
                    </a:schemeClr>
                  </a:solidFill>
                  <a:cs typeface="+mn-ea"/>
                  <a:sym typeface="+mn-lt"/>
                </a:endParaRPr>
              </a:p>
            </p:txBody>
          </p:sp>
          <p:sp>
            <p:nvSpPr>
              <p:cNvPr id="31" name="Freeform: Shape 23"/>
              <p:cNvSpPr/>
              <p:nvPr/>
            </p:nvSpPr>
            <p:spPr>
              <a:xfrm flipH="1">
                <a:off x="3980149" y="1745089"/>
                <a:ext cx="368428" cy="316537"/>
              </a:xfrm>
              <a:custGeom>
                <a:avLst/>
                <a:gdLst>
                  <a:gd name="connsiteX0" fmla="*/ 174969 w 276321"/>
                  <a:gd name="connsiteY0" fmla="*/ 216483 h 237403"/>
                  <a:gd name="connsiteX1" fmla="*/ 174969 w 276321"/>
                  <a:gd name="connsiteY1" fmla="*/ 229968 h 237403"/>
                  <a:gd name="connsiteX2" fmla="*/ 101352 w 276321"/>
                  <a:gd name="connsiteY2" fmla="*/ 229968 h 237403"/>
                  <a:gd name="connsiteX3" fmla="*/ 101352 w 276321"/>
                  <a:gd name="connsiteY3" fmla="*/ 216483 h 237403"/>
                  <a:gd name="connsiteX4" fmla="*/ 276321 w 276321"/>
                  <a:gd name="connsiteY4" fmla="*/ 209047 h 237403"/>
                  <a:gd name="connsiteX5" fmla="*/ 0 w 276321"/>
                  <a:gd name="connsiteY5" fmla="*/ 209047 h 237403"/>
                  <a:gd name="connsiteX6" fmla="*/ 0 w 276321"/>
                  <a:gd name="connsiteY6" fmla="*/ 222929 h 237403"/>
                  <a:gd name="connsiteX7" fmla="*/ 8876 w 276321"/>
                  <a:gd name="connsiteY7" fmla="*/ 237403 h 237403"/>
                  <a:gd name="connsiteX8" fmla="*/ 267445 w 276321"/>
                  <a:gd name="connsiteY8" fmla="*/ 237403 h 237403"/>
                  <a:gd name="connsiteX9" fmla="*/ 276321 w 276321"/>
                  <a:gd name="connsiteY9" fmla="*/ 222929 h 237403"/>
                  <a:gd name="connsiteX10" fmla="*/ 215868 w 276321"/>
                  <a:gd name="connsiteY10" fmla="*/ 23987 h 237403"/>
                  <a:gd name="connsiteX11" fmla="*/ 215868 w 276321"/>
                  <a:gd name="connsiteY11" fmla="*/ 170163 h 237403"/>
                  <a:gd name="connsiteX12" fmla="*/ 60453 w 276321"/>
                  <a:gd name="connsiteY12" fmla="*/ 170163 h 237403"/>
                  <a:gd name="connsiteX13" fmla="*/ 60453 w 276321"/>
                  <a:gd name="connsiteY13" fmla="*/ 23987 h 237403"/>
                  <a:gd name="connsiteX14" fmla="*/ 207026 w 276321"/>
                  <a:gd name="connsiteY14" fmla="*/ 0 h 237403"/>
                  <a:gd name="connsiteX15" fmla="*/ 69295 w 276321"/>
                  <a:gd name="connsiteY15" fmla="*/ 0 h 237403"/>
                  <a:gd name="connsiteX16" fmla="*/ 36936 w 276321"/>
                  <a:gd name="connsiteY16" fmla="*/ 32359 h 237403"/>
                  <a:gd name="connsiteX17" fmla="*/ 36936 w 276321"/>
                  <a:gd name="connsiteY17" fmla="*/ 161790 h 237403"/>
                  <a:gd name="connsiteX18" fmla="*/ 69295 w 276321"/>
                  <a:gd name="connsiteY18" fmla="*/ 194149 h 237403"/>
                  <a:gd name="connsiteX19" fmla="*/ 207026 w 276321"/>
                  <a:gd name="connsiteY19" fmla="*/ 194149 h 237403"/>
                  <a:gd name="connsiteX20" fmla="*/ 239385 w 276321"/>
                  <a:gd name="connsiteY20" fmla="*/ 161790 h 237403"/>
                  <a:gd name="connsiteX21" fmla="*/ 239385 w 276321"/>
                  <a:gd name="connsiteY21" fmla="*/ 32359 h 237403"/>
                  <a:gd name="connsiteX22" fmla="*/ 207026 w 276321"/>
                  <a:gd name="connsiteY22" fmla="*/ 0 h 237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76321" h="237403">
                    <a:moveTo>
                      <a:pt x="174969" y="216483"/>
                    </a:moveTo>
                    <a:lnTo>
                      <a:pt x="174969" y="229968"/>
                    </a:lnTo>
                    <a:lnTo>
                      <a:pt x="101352" y="229968"/>
                    </a:lnTo>
                    <a:lnTo>
                      <a:pt x="101352" y="216483"/>
                    </a:lnTo>
                    <a:close/>
                    <a:moveTo>
                      <a:pt x="276321" y="209047"/>
                    </a:moveTo>
                    <a:lnTo>
                      <a:pt x="0" y="209047"/>
                    </a:lnTo>
                    <a:lnTo>
                      <a:pt x="0" y="222929"/>
                    </a:lnTo>
                    <a:cubicBezTo>
                      <a:pt x="0" y="230923"/>
                      <a:pt x="3974" y="237403"/>
                      <a:pt x="8876" y="237403"/>
                    </a:cubicBezTo>
                    <a:lnTo>
                      <a:pt x="267445" y="237403"/>
                    </a:lnTo>
                    <a:cubicBezTo>
                      <a:pt x="272347" y="237403"/>
                      <a:pt x="276321" y="230923"/>
                      <a:pt x="276321" y="222929"/>
                    </a:cubicBezTo>
                    <a:close/>
                    <a:moveTo>
                      <a:pt x="215868" y="23987"/>
                    </a:moveTo>
                    <a:lnTo>
                      <a:pt x="215868" y="170163"/>
                    </a:lnTo>
                    <a:lnTo>
                      <a:pt x="60453" y="170163"/>
                    </a:lnTo>
                    <a:lnTo>
                      <a:pt x="60453" y="23987"/>
                    </a:lnTo>
                    <a:close/>
                    <a:moveTo>
                      <a:pt x="207026" y="0"/>
                    </a:moveTo>
                    <a:lnTo>
                      <a:pt x="69295" y="0"/>
                    </a:lnTo>
                    <a:cubicBezTo>
                      <a:pt x="51424" y="0"/>
                      <a:pt x="36936" y="14488"/>
                      <a:pt x="36936" y="32359"/>
                    </a:cubicBezTo>
                    <a:lnTo>
                      <a:pt x="36936" y="161790"/>
                    </a:lnTo>
                    <a:cubicBezTo>
                      <a:pt x="36936" y="179661"/>
                      <a:pt x="51424" y="194149"/>
                      <a:pt x="69295" y="194149"/>
                    </a:cubicBezTo>
                    <a:lnTo>
                      <a:pt x="207026" y="194149"/>
                    </a:lnTo>
                    <a:cubicBezTo>
                      <a:pt x="224897" y="194149"/>
                      <a:pt x="239385" y="179661"/>
                      <a:pt x="239385" y="161790"/>
                    </a:cubicBezTo>
                    <a:lnTo>
                      <a:pt x="239385" y="32359"/>
                    </a:lnTo>
                    <a:cubicBezTo>
                      <a:pt x="239385" y="14488"/>
                      <a:pt x="224897" y="0"/>
                      <a:pt x="207026" y="0"/>
                    </a:cubicBezTo>
                    <a:close/>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grpSp>
        <p:sp>
          <p:nvSpPr>
            <p:cNvPr id="28" name="Rectangle 44"/>
            <p:cNvSpPr/>
            <p:nvPr/>
          </p:nvSpPr>
          <p:spPr>
            <a:xfrm>
              <a:off x="4867563" y="1226220"/>
              <a:ext cx="1244132" cy="242374"/>
            </a:xfrm>
            <a:prstGeom prst="rect">
              <a:avLst/>
            </a:prstGeom>
          </p:spPr>
          <p:txBody>
            <a:bodyPr wrap="none" lIns="360000" tIns="0" rIns="216000" bIns="0" anchor="ctr" anchorCtr="0">
              <a:noAutofit/>
            </a:bodyPr>
            <a:lstStyle/>
            <a:p>
              <a:pPr algn="l"/>
              <a:r>
                <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sym typeface="+mn-ea"/>
                </a:rPr>
                <a:t>单人姿态估计</a:t>
              </a:r>
              <a:endPar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cs typeface="+mn-ea"/>
                <a:sym typeface="+mn-ea"/>
              </a:endParaRPr>
            </a:p>
          </p:txBody>
        </p:sp>
      </p:grpSp>
      <p:grpSp>
        <p:nvGrpSpPr>
          <p:cNvPr id="2" name="组合 1"/>
          <p:cNvGrpSpPr/>
          <p:nvPr/>
        </p:nvGrpSpPr>
        <p:grpSpPr>
          <a:xfrm>
            <a:off x="3083198" y="3787512"/>
            <a:ext cx="1793764" cy="728454"/>
            <a:chOff x="3083198" y="3787512"/>
            <a:chExt cx="1793764" cy="728454"/>
          </a:xfrm>
        </p:grpSpPr>
        <p:grpSp>
          <p:nvGrpSpPr>
            <p:cNvPr id="9" name="Group 38"/>
            <p:cNvGrpSpPr/>
            <p:nvPr/>
          </p:nvGrpSpPr>
          <p:grpSpPr>
            <a:xfrm>
              <a:off x="4148508" y="3787512"/>
              <a:ext cx="728454" cy="728454"/>
              <a:chOff x="7301044" y="4844782"/>
              <a:chExt cx="971272" cy="971272"/>
            </a:xfrm>
          </p:grpSpPr>
          <p:sp>
            <p:nvSpPr>
              <p:cNvPr id="20" name="Oval 16"/>
              <p:cNvSpPr/>
              <p:nvPr/>
            </p:nvSpPr>
            <p:spPr>
              <a:xfrm>
                <a:off x="7301044" y="4844782"/>
                <a:ext cx="971272" cy="971272"/>
              </a:xfrm>
              <a:prstGeom prst="ellipse">
                <a:avLst/>
              </a:prstGeom>
              <a:solidFill>
                <a:schemeClr val="bg1">
                  <a:lumMod val="85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sp>
            <p:nvSpPr>
              <p:cNvPr id="21" name="Oval 18"/>
              <p:cNvSpPr/>
              <p:nvPr/>
            </p:nvSpPr>
            <p:spPr>
              <a:xfrm>
                <a:off x="7417743" y="4961481"/>
                <a:ext cx="737874" cy="737874"/>
              </a:xfrm>
              <a:prstGeom prst="ellipse">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sz="4400" dirty="0">
                  <a:solidFill>
                    <a:schemeClr val="tx1">
                      <a:lumMod val="75000"/>
                      <a:lumOff val="25000"/>
                    </a:schemeClr>
                  </a:solidFill>
                  <a:cs typeface="+mn-ea"/>
                  <a:sym typeface="+mn-lt"/>
                </a:endParaRPr>
              </a:p>
            </p:txBody>
          </p:sp>
          <p:grpSp>
            <p:nvGrpSpPr>
              <p:cNvPr id="22" name="Group 25"/>
              <p:cNvGrpSpPr/>
              <p:nvPr/>
            </p:nvGrpSpPr>
            <p:grpSpPr>
              <a:xfrm>
                <a:off x="7630450" y="5137375"/>
                <a:ext cx="270417" cy="311212"/>
                <a:chOff x="5947555" y="3802810"/>
                <a:chExt cx="202813" cy="233409"/>
              </a:xfrm>
            </p:grpSpPr>
            <p:sp>
              <p:nvSpPr>
                <p:cNvPr id="23" name="Freeform: Shape 26"/>
                <p:cNvSpPr/>
                <p:nvPr/>
              </p:nvSpPr>
              <p:spPr>
                <a:xfrm rot="10800000" flipH="1">
                  <a:off x="5947555" y="3802810"/>
                  <a:ext cx="202813" cy="233409"/>
                </a:xfrm>
                <a:custGeom>
                  <a:avLst/>
                  <a:gdLst>
                    <a:gd name="connsiteX0" fmla="*/ 0 w 999747"/>
                    <a:gd name="connsiteY0" fmla="*/ 0 h 1605837"/>
                    <a:gd name="connsiteX1" fmla="*/ 999747 w 999747"/>
                    <a:gd name="connsiteY1" fmla="*/ 0 h 1605837"/>
                    <a:gd name="connsiteX2" fmla="*/ 999747 w 999747"/>
                    <a:gd name="connsiteY2" fmla="*/ 0 h 1605837"/>
                    <a:gd name="connsiteX3" fmla="*/ 0 w 999747"/>
                    <a:gd name="connsiteY3" fmla="*/ 0 h 1605837"/>
                    <a:gd name="connsiteX4" fmla="*/ 0 w 999747"/>
                    <a:gd name="connsiteY4" fmla="*/ 1605837 h 1605837"/>
                    <a:gd name="connsiteX5" fmla="*/ 0 w 999747"/>
                    <a:gd name="connsiteY5" fmla="*/ 1605837 h 1605837"/>
                    <a:gd name="connsiteX6" fmla="*/ 0 w 999747"/>
                    <a:gd name="connsiteY6" fmla="*/ 0 h 1605837"/>
                    <a:gd name="connsiteX0-1" fmla="*/ 0 w 999747"/>
                    <a:gd name="connsiteY0-2" fmla="*/ 8964 h 1614801"/>
                    <a:gd name="connsiteX1-3" fmla="*/ 999747 w 999747"/>
                    <a:gd name="connsiteY1-4" fmla="*/ 8964 h 1614801"/>
                    <a:gd name="connsiteX2-5" fmla="*/ 703911 w 999747"/>
                    <a:gd name="connsiteY2-6" fmla="*/ 0 h 1614801"/>
                    <a:gd name="connsiteX3-7" fmla="*/ 0 w 999747"/>
                    <a:gd name="connsiteY3-8" fmla="*/ 8964 h 1614801"/>
                    <a:gd name="connsiteX4-9" fmla="*/ 0 w 999747"/>
                    <a:gd name="connsiteY4-10" fmla="*/ 1614801 h 1614801"/>
                    <a:gd name="connsiteX5-11" fmla="*/ 0 w 999747"/>
                    <a:gd name="connsiteY5-12" fmla="*/ 1614801 h 1614801"/>
                    <a:gd name="connsiteX6-13" fmla="*/ 0 w 999747"/>
                    <a:gd name="connsiteY6-14" fmla="*/ 8964 h 1614801"/>
                    <a:gd name="connsiteX0-15" fmla="*/ 0 w 703911"/>
                    <a:gd name="connsiteY0-16" fmla="*/ 8964 h 1614801"/>
                    <a:gd name="connsiteX1-17" fmla="*/ 703911 w 703911"/>
                    <a:gd name="connsiteY1-18" fmla="*/ 0 h 1614801"/>
                    <a:gd name="connsiteX2-19" fmla="*/ 0 w 703911"/>
                    <a:gd name="connsiteY2-20" fmla="*/ 8964 h 1614801"/>
                    <a:gd name="connsiteX3-21" fmla="*/ 0 w 703911"/>
                    <a:gd name="connsiteY3-22" fmla="*/ 1614801 h 1614801"/>
                    <a:gd name="connsiteX4-23" fmla="*/ 0 w 703911"/>
                    <a:gd name="connsiteY4-24" fmla="*/ 1614801 h 1614801"/>
                    <a:gd name="connsiteX5-25" fmla="*/ 0 w 703911"/>
                    <a:gd name="connsiteY5-26" fmla="*/ 8964 h 1614801"/>
                    <a:gd name="connsiteX0-27" fmla="*/ 0 w 703911"/>
                    <a:gd name="connsiteY0-28" fmla="*/ 8964 h 1614801"/>
                    <a:gd name="connsiteX1-29" fmla="*/ 703911 w 703911"/>
                    <a:gd name="connsiteY1-30" fmla="*/ 0 h 1614801"/>
                    <a:gd name="connsiteX2-31" fmla="*/ 0 w 703911"/>
                    <a:gd name="connsiteY2-32" fmla="*/ 8964 h 1614801"/>
                    <a:gd name="connsiteX3-33" fmla="*/ 0 w 703911"/>
                    <a:gd name="connsiteY3-34" fmla="*/ 1614801 h 1614801"/>
                    <a:gd name="connsiteX4-35" fmla="*/ 0 w 703911"/>
                    <a:gd name="connsiteY4-36" fmla="*/ 1614801 h 1614801"/>
                    <a:gd name="connsiteX5-37" fmla="*/ 0 w 703911"/>
                    <a:gd name="connsiteY5-38" fmla="*/ 8964 h 1614801"/>
                    <a:gd name="connsiteX0-39" fmla="*/ 0 w 703911"/>
                    <a:gd name="connsiteY0-40" fmla="*/ 0 h 1605837"/>
                    <a:gd name="connsiteX1-41" fmla="*/ 703911 w 703911"/>
                    <a:gd name="connsiteY1-42" fmla="*/ 8965 h 1605837"/>
                    <a:gd name="connsiteX2-43" fmla="*/ 0 w 703911"/>
                    <a:gd name="connsiteY2-44" fmla="*/ 0 h 1605837"/>
                    <a:gd name="connsiteX3-45" fmla="*/ 0 w 703911"/>
                    <a:gd name="connsiteY3-46" fmla="*/ 1605837 h 1605837"/>
                    <a:gd name="connsiteX4-47" fmla="*/ 0 w 703911"/>
                    <a:gd name="connsiteY4-48" fmla="*/ 1605837 h 1605837"/>
                    <a:gd name="connsiteX5-49" fmla="*/ 0 w 703911"/>
                    <a:gd name="connsiteY5-50" fmla="*/ 0 h 1605837"/>
                    <a:gd name="connsiteX0-51" fmla="*/ 0 w 506687"/>
                    <a:gd name="connsiteY0-52" fmla="*/ 0 h 1605837"/>
                    <a:gd name="connsiteX1-53" fmla="*/ 506687 w 506687"/>
                    <a:gd name="connsiteY1-54" fmla="*/ 1 h 1605837"/>
                    <a:gd name="connsiteX2-55" fmla="*/ 0 w 506687"/>
                    <a:gd name="connsiteY2-56" fmla="*/ 0 h 1605837"/>
                    <a:gd name="connsiteX3-57" fmla="*/ 0 w 506687"/>
                    <a:gd name="connsiteY3-58" fmla="*/ 1605837 h 1605837"/>
                    <a:gd name="connsiteX4-59" fmla="*/ 0 w 506687"/>
                    <a:gd name="connsiteY4-60" fmla="*/ 1605837 h 1605837"/>
                    <a:gd name="connsiteX5-61" fmla="*/ 0 w 506687"/>
                    <a:gd name="connsiteY5-62" fmla="*/ 0 h 160583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506687" h="1605837">
                      <a:moveTo>
                        <a:pt x="0" y="0"/>
                      </a:moveTo>
                      <a:lnTo>
                        <a:pt x="506687" y="1"/>
                      </a:lnTo>
                      <a:lnTo>
                        <a:pt x="0" y="0"/>
                      </a:lnTo>
                      <a:lnTo>
                        <a:pt x="0" y="1605837"/>
                      </a:lnTo>
                      <a:lnTo>
                        <a:pt x="0" y="1605837"/>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sp>
              <p:nvSpPr>
                <p:cNvPr id="24" name="Flowchart: Process 27"/>
                <p:cNvSpPr/>
                <p:nvPr/>
              </p:nvSpPr>
              <p:spPr>
                <a:xfrm>
                  <a:off x="5987185" y="3897158"/>
                  <a:ext cx="26900" cy="131860"/>
                </a:xfrm>
                <a:prstGeom prst="flowChartProcess">
                  <a:avLst/>
                </a:prstGeom>
                <a:solidFill>
                  <a:srgbClr val="3B476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sp>
              <p:nvSpPr>
                <p:cNvPr id="25" name="Flowchart: Process 28"/>
                <p:cNvSpPr/>
                <p:nvPr/>
              </p:nvSpPr>
              <p:spPr>
                <a:xfrm>
                  <a:off x="6115122" y="3804596"/>
                  <a:ext cx="30774" cy="226979"/>
                </a:xfrm>
                <a:prstGeom prst="flowChartProcess">
                  <a:avLst/>
                </a:prstGeom>
                <a:solidFill>
                  <a:srgbClr val="3B476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sp>
              <p:nvSpPr>
                <p:cNvPr id="26" name="Flowchart: Process 29"/>
                <p:cNvSpPr/>
                <p:nvPr/>
              </p:nvSpPr>
              <p:spPr>
                <a:xfrm>
                  <a:off x="6048416" y="3850766"/>
                  <a:ext cx="26901" cy="177728"/>
                </a:xfrm>
                <a:prstGeom prst="flowChartProcess">
                  <a:avLst/>
                </a:prstGeom>
                <a:solidFill>
                  <a:srgbClr val="3B476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grpSp>
        </p:grpSp>
        <p:sp>
          <p:nvSpPr>
            <p:cNvPr id="19" name="Rectangle 47"/>
            <p:cNvSpPr/>
            <p:nvPr/>
          </p:nvSpPr>
          <p:spPr>
            <a:xfrm>
              <a:off x="3083198" y="4054865"/>
              <a:ext cx="1080550" cy="242374"/>
            </a:xfrm>
            <a:prstGeom prst="rect">
              <a:avLst/>
            </a:prstGeom>
          </p:spPr>
          <p:txBody>
            <a:bodyPr wrap="none" lIns="0" tIns="0" rIns="360000" bIns="0" anchor="b" anchorCtr="0">
              <a:noAutofit/>
            </a:bodyPr>
            <a:lstStyle/>
            <a:p>
              <a:pPr algn="r"/>
              <a:r>
                <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sym typeface="+mn-ea"/>
                </a:rPr>
                <a:t>3D人体姿态估计</a:t>
              </a:r>
              <a:endPar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cs typeface="+mn-ea"/>
                <a:sym typeface="+mn-ea"/>
              </a:endParaRPr>
            </a:p>
          </p:txBody>
        </p:sp>
      </p:grpSp>
      <p:grpSp>
        <p:nvGrpSpPr>
          <p:cNvPr id="38" name="组合 37"/>
          <p:cNvGrpSpPr/>
          <p:nvPr/>
        </p:nvGrpSpPr>
        <p:grpSpPr>
          <a:xfrm>
            <a:off x="4158794" y="2855573"/>
            <a:ext cx="2017671" cy="728454"/>
            <a:chOff x="4158794" y="2855573"/>
            <a:chExt cx="2017671" cy="728454"/>
          </a:xfrm>
        </p:grpSpPr>
        <p:grpSp>
          <p:nvGrpSpPr>
            <p:cNvPr id="11" name="Group 37"/>
            <p:cNvGrpSpPr/>
            <p:nvPr/>
          </p:nvGrpSpPr>
          <p:grpSpPr>
            <a:xfrm>
              <a:off x="4158794" y="2855573"/>
              <a:ext cx="728454" cy="728454"/>
              <a:chOff x="6017505" y="3607058"/>
              <a:chExt cx="971272" cy="971272"/>
            </a:xfrm>
          </p:grpSpPr>
          <p:sp>
            <p:nvSpPr>
              <p:cNvPr id="15" name="Oval 12"/>
              <p:cNvSpPr/>
              <p:nvPr/>
            </p:nvSpPr>
            <p:spPr>
              <a:xfrm>
                <a:off x="6017505" y="3607058"/>
                <a:ext cx="971272" cy="971272"/>
              </a:xfrm>
              <a:prstGeom prst="ellipse">
                <a:avLst/>
              </a:prstGeom>
              <a:solidFill>
                <a:schemeClr val="bg1">
                  <a:lumMod val="85000"/>
                </a:schemeClr>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sp>
            <p:nvSpPr>
              <p:cNvPr id="16" name="Oval 14"/>
              <p:cNvSpPr/>
              <p:nvPr/>
            </p:nvSpPr>
            <p:spPr>
              <a:xfrm>
                <a:off x="6171679" y="3761232"/>
                <a:ext cx="662924" cy="662924"/>
              </a:xfrm>
              <a:prstGeom prst="ellipse">
                <a:avLst/>
              </a:prstGeom>
              <a:gradFill flip="none" rotWithShape="1">
                <a:gsLst>
                  <a:gs pos="0">
                    <a:schemeClr val="bg1">
                      <a:lumMod val="75000"/>
                    </a:schemeClr>
                  </a:gs>
                  <a:gs pos="50000">
                    <a:schemeClr val="bg1">
                      <a:lumMod val="95000"/>
                    </a:schemeClr>
                  </a:gs>
                  <a:gs pos="100000">
                    <a:schemeClr val="bg1">
                      <a:shade val="100000"/>
                      <a:satMod val="115000"/>
                    </a:schemeClr>
                  </a:gs>
                </a:gsLst>
                <a:lin ang="8100000" scaled="1"/>
                <a:tileRect/>
              </a:gradFill>
              <a:ln>
                <a:solidFill>
                  <a:schemeClr val="bg1"/>
                </a:solidFill>
              </a:ln>
              <a:effectLst>
                <a:outerShdw blurRad="215900" dist="177800" dir="7200000" sx="102000" sy="102000" algn="tl" rotWithShape="0">
                  <a:schemeClr val="tx1">
                    <a:lumMod val="95000"/>
                    <a:lumOff val="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sz="4400" dirty="0">
                  <a:solidFill>
                    <a:schemeClr val="tx1">
                      <a:lumMod val="75000"/>
                      <a:lumOff val="25000"/>
                    </a:schemeClr>
                  </a:solidFill>
                  <a:cs typeface="+mn-ea"/>
                  <a:sym typeface="+mn-lt"/>
                </a:endParaRPr>
              </a:p>
            </p:txBody>
          </p:sp>
          <p:sp>
            <p:nvSpPr>
              <p:cNvPr id="17" name="Freeform: Shape 34"/>
              <p:cNvSpPr/>
              <p:nvPr/>
            </p:nvSpPr>
            <p:spPr bwMode="auto">
              <a:xfrm>
                <a:off x="6345997" y="3891965"/>
                <a:ext cx="327376" cy="376417"/>
              </a:xfrm>
              <a:custGeom>
                <a:avLst/>
                <a:gdLst/>
                <a:ahLst/>
                <a:cxnLst>
                  <a:cxn ang="0">
                    <a:pos x="55" y="64"/>
                  </a:cxn>
                  <a:cxn ang="0">
                    <a:pos x="0" y="59"/>
                  </a:cxn>
                  <a:cxn ang="0">
                    <a:pos x="4" y="9"/>
                  </a:cxn>
                  <a:cxn ang="0">
                    <a:pos x="9" y="5"/>
                  </a:cxn>
                  <a:cxn ang="0">
                    <a:pos x="17" y="0"/>
                  </a:cxn>
                  <a:cxn ang="0">
                    <a:pos x="23" y="9"/>
                  </a:cxn>
                  <a:cxn ang="0">
                    <a:pos x="36" y="5"/>
                  </a:cxn>
                  <a:cxn ang="0">
                    <a:pos x="44" y="0"/>
                  </a:cxn>
                  <a:cxn ang="0">
                    <a:pos x="50" y="9"/>
                  </a:cxn>
                  <a:cxn ang="0">
                    <a:pos x="59" y="13"/>
                  </a:cxn>
                  <a:cxn ang="0">
                    <a:pos x="15" y="33"/>
                  </a:cxn>
                  <a:cxn ang="0">
                    <a:pos x="4" y="23"/>
                  </a:cxn>
                  <a:cxn ang="0">
                    <a:pos x="15" y="33"/>
                  </a:cxn>
                  <a:cxn ang="0">
                    <a:pos x="15" y="35"/>
                  </a:cxn>
                  <a:cxn ang="0">
                    <a:pos x="4" y="47"/>
                  </a:cxn>
                  <a:cxn ang="0">
                    <a:pos x="15" y="59"/>
                  </a:cxn>
                  <a:cxn ang="0">
                    <a:pos x="4" y="49"/>
                  </a:cxn>
                  <a:cxn ang="0">
                    <a:pos x="15" y="59"/>
                  </a:cxn>
                  <a:cxn ang="0">
                    <a:pos x="17" y="4"/>
                  </a:cxn>
                  <a:cxn ang="0">
                    <a:pos x="13" y="5"/>
                  </a:cxn>
                  <a:cxn ang="0">
                    <a:pos x="15" y="17"/>
                  </a:cxn>
                  <a:cxn ang="0">
                    <a:pos x="18" y="16"/>
                  </a:cxn>
                  <a:cxn ang="0">
                    <a:pos x="28" y="33"/>
                  </a:cxn>
                  <a:cxn ang="0">
                    <a:pos x="17" y="23"/>
                  </a:cxn>
                  <a:cxn ang="0">
                    <a:pos x="28" y="33"/>
                  </a:cxn>
                  <a:cxn ang="0">
                    <a:pos x="28" y="35"/>
                  </a:cxn>
                  <a:cxn ang="0">
                    <a:pos x="17" y="47"/>
                  </a:cxn>
                  <a:cxn ang="0">
                    <a:pos x="28" y="59"/>
                  </a:cxn>
                  <a:cxn ang="0">
                    <a:pos x="17" y="49"/>
                  </a:cxn>
                  <a:cxn ang="0">
                    <a:pos x="28" y="59"/>
                  </a:cxn>
                  <a:cxn ang="0">
                    <a:pos x="42" y="23"/>
                  </a:cxn>
                  <a:cxn ang="0">
                    <a:pos x="31" y="33"/>
                  </a:cxn>
                  <a:cxn ang="0">
                    <a:pos x="42" y="47"/>
                  </a:cxn>
                  <a:cxn ang="0">
                    <a:pos x="31" y="35"/>
                  </a:cxn>
                  <a:cxn ang="0">
                    <a:pos x="42" y="47"/>
                  </a:cxn>
                  <a:cxn ang="0">
                    <a:pos x="42" y="49"/>
                  </a:cxn>
                  <a:cxn ang="0">
                    <a:pos x="31" y="59"/>
                  </a:cxn>
                  <a:cxn ang="0">
                    <a:pos x="45" y="5"/>
                  </a:cxn>
                  <a:cxn ang="0">
                    <a:pos x="42" y="4"/>
                  </a:cxn>
                  <a:cxn ang="0">
                    <a:pos x="41" y="16"/>
                  </a:cxn>
                  <a:cxn ang="0">
                    <a:pos x="44" y="17"/>
                  </a:cxn>
                  <a:cxn ang="0">
                    <a:pos x="45" y="5"/>
                  </a:cxn>
                  <a:cxn ang="0">
                    <a:pos x="55" y="23"/>
                  </a:cxn>
                  <a:cxn ang="0">
                    <a:pos x="44" y="33"/>
                  </a:cxn>
                  <a:cxn ang="0">
                    <a:pos x="55" y="47"/>
                  </a:cxn>
                  <a:cxn ang="0">
                    <a:pos x="44" y="35"/>
                  </a:cxn>
                  <a:cxn ang="0">
                    <a:pos x="55" y="47"/>
                  </a:cxn>
                  <a:cxn ang="0">
                    <a:pos x="55" y="49"/>
                  </a:cxn>
                  <a:cxn ang="0">
                    <a:pos x="44" y="59"/>
                  </a:cxn>
                </a:cxnLst>
                <a:rect l="0" t="0" r="r" b="b"/>
                <a:pathLst>
                  <a:path w="59" h="64">
                    <a:moveTo>
                      <a:pt x="59" y="59"/>
                    </a:moveTo>
                    <a:cubicBezTo>
                      <a:pt x="59" y="62"/>
                      <a:pt x="57" y="64"/>
                      <a:pt x="55" y="64"/>
                    </a:cubicBezTo>
                    <a:cubicBezTo>
                      <a:pt x="4" y="64"/>
                      <a:pt x="4" y="64"/>
                      <a:pt x="4" y="64"/>
                    </a:cubicBezTo>
                    <a:cubicBezTo>
                      <a:pt x="2" y="64"/>
                      <a:pt x="0" y="62"/>
                      <a:pt x="0" y="59"/>
                    </a:cubicBezTo>
                    <a:cubicBezTo>
                      <a:pt x="0" y="13"/>
                      <a:pt x="0" y="13"/>
                      <a:pt x="0" y="13"/>
                    </a:cubicBezTo>
                    <a:cubicBezTo>
                      <a:pt x="0" y="11"/>
                      <a:pt x="2" y="9"/>
                      <a:pt x="4" y="9"/>
                    </a:cubicBezTo>
                    <a:cubicBezTo>
                      <a:pt x="9" y="9"/>
                      <a:pt x="9" y="9"/>
                      <a:pt x="9" y="9"/>
                    </a:cubicBezTo>
                    <a:cubicBezTo>
                      <a:pt x="9" y="5"/>
                      <a:pt x="9" y="5"/>
                      <a:pt x="9" y="5"/>
                    </a:cubicBezTo>
                    <a:cubicBezTo>
                      <a:pt x="9" y="2"/>
                      <a:pt x="11" y="0"/>
                      <a:pt x="15" y="0"/>
                    </a:cubicBezTo>
                    <a:cubicBezTo>
                      <a:pt x="17" y="0"/>
                      <a:pt x="17" y="0"/>
                      <a:pt x="17" y="0"/>
                    </a:cubicBezTo>
                    <a:cubicBezTo>
                      <a:pt x="20" y="0"/>
                      <a:pt x="23" y="2"/>
                      <a:pt x="23" y="5"/>
                    </a:cubicBezTo>
                    <a:cubicBezTo>
                      <a:pt x="23" y="9"/>
                      <a:pt x="23" y="9"/>
                      <a:pt x="23" y="9"/>
                    </a:cubicBezTo>
                    <a:cubicBezTo>
                      <a:pt x="36" y="9"/>
                      <a:pt x="36" y="9"/>
                      <a:pt x="36" y="9"/>
                    </a:cubicBezTo>
                    <a:cubicBezTo>
                      <a:pt x="36" y="5"/>
                      <a:pt x="36" y="5"/>
                      <a:pt x="36" y="5"/>
                    </a:cubicBezTo>
                    <a:cubicBezTo>
                      <a:pt x="36" y="2"/>
                      <a:pt x="39" y="0"/>
                      <a:pt x="42" y="0"/>
                    </a:cubicBezTo>
                    <a:cubicBezTo>
                      <a:pt x="44" y="0"/>
                      <a:pt x="44" y="0"/>
                      <a:pt x="44" y="0"/>
                    </a:cubicBezTo>
                    <a:cubicBezTo>
                      <a:pt x="47" y="0"/>
                      <a:pt x="50" y="2"/>
                      <a:pt x="50" y="5"/>
                    </a:cubicBezTo>
                    <a:cubicBezTo>
                      <a:pt x="50" y="9"/>
                      <a:pt x="50" y="9"/>
                      <a:pt x="50" y="9"/>
                    </a:cubicBezTo>
                    <a:cubicBezTo>
                      <a:pt x="55" y="9"/>
                      <a:pt x="55" y="9"/>
                      <a:pt x="55" y="9"/>
                    </a:cubicBezTo>
                    <a:cubicBezTo>
                      <a:pt x="57" y="9"/>
                      <a:pt x="59" y="11"/>
                      <a:pt x="59" y="13"/>
                    </a:cubicBezTo>
                    <a:lnTo>
                      <a:pt x="59" y="59"/>
                    </a:lnTo>
                    <a:close/>
                    <a:moveTo>
                      <a:pt x="15" y="33"/>
                    </a:moveTo>
                    <a:cubicBezTo>
                      <a:pt x="15" y="23"/>
                      <a:pt x="15" y="23"/>
                      <a:pt x="15" y="23"/>
                    </a:cubicBezTo>
                    <a:cubicBezTo>
                      <a:pt x="4" y="23"/>
                      <a:pt x="4" y="23"/>
                      <a:pt x="4" y="23"/>
                    </a:cubicBezTo>
                    <a:cubicBezTo>
                      <a:pt x="4" y="33"/>
                      <a:pt x="4" y="33"/>
                      <a:pt x="4" y="33"/>
                    </a:cubicBezTo>
                    <a:lnTo>
                      <a:pt x="15" y="33"/>
                    </a:lnTo>
                    <a:close/>
                    <a:moveTo>
                      <a:pt x="15" y="47"/>
                    </a:moveTo>
                    <a:cubicBezTo>
                      <a:pt x="15" y="35"/>
                      <a:pt x="15" y="35"/>
                      <a:pt x="15" y="35"/>
                    </a:cubicBezTo>
                    <a:cubicBezTo>
                      <a:pt x="4" y="35"/>
                      <a:pt x="4" y="35"/>
                      <a:pt x="4" y="35"/>
                    </a:cubicBezTo>
                    <a:cubicBezTo>
                      <a:pt x="4" y="47"/>
                      <a:pt x="4" y="47"/>
                      <a:pt x="4" y="47"/>
                    </a:cubicBezTo>
                    <a:lnTo>
                      <a:pt x="15" y="47"/>
                    </a:lnTo>
                    <a:close/>
                    <a:moveTo>
                      <a:pt x="15" y="59"/>
                    </a:moveTo>
                    <a:cubicBezTo>
                      <a:pt x="15" y="49"/>
                      <a:pt x="15" y="49"/>
                      <a:pt x="15" y="49"/>
                    </a:cubicBezTo>
                    <a:cubicBezTo>
                      <a:pt x="4" y="49"/>
                      <a:pt x="4" y="49"/>
                      <a:pt x="4" y="49"/>
                    </a:cubicBezTo>
                    <a:cubicBezTo>
                      <a:pt x="4" y="59"/>
                      <a:pt x="4" y="59"/>
                      <a:pt x="4" y="59"/>
                    </a:cubicBezTo>
                    <a:lnTo>
                      <a:pt x="15" y="59"/>
                    </a:lnTo>
                    <a:close/>
                    <a:moveTo>
                      <a:pt x="18" y="5"/>
                    </a:moveTo>
                    <a:cubicBezTo>
                      <a:pt x="18" y="5"/>
                      <a:pt x="18" y="4"/>
                      <a:pt x="17" y="4"/>
                    </a:cubicBezTo>
                    <a:cubicBezTo>
                      <a:pt x="15" y="4"/>
                      <a:pt x="15" y="4"/>
                      <a:pt x="15" y="4"/>
                    </a:cubicBezTo>
                    <a:cubicBezTo>
                      <a:pt x="14" y="4"/>
                      <a:pt x="13" y="5"/>
                      <a:pt x="13" y="5"/>
                    </a:cubicBezTo>
                    <a:cubicBezTo>
                      <a:pt x="13" y="16"/>
                      <a:pt x="13" y="16"/>
                      <a:pt x="13" y="16"/>
                    </a:cubicBezTo>
                    <a:cubicBezTo>
                      <a:pt x="13" y="16"/>
                      <a:pt x="14" y="17"/>
                      <a:pt x="15" y="17"/>
                    </a:cubicBezTo>
                    <a:cubicBezTo>
                      <a:pt x="17" y="17"/>
                      <a:pt x="17" y="17"/>
                      <a:pt x="17" y="17"/>
                    </a:cubicBezTo>
                    <a:cubicBezTo>
                      <a:pt x="18" y="17"/>
                      <a:pt x="18" y="16"/>
                      <a:pt x="18" y="16"/>
                    </a:cubicBezTo>
                    <a:lnTo>
                      <a:pt x="18" y="5"/>
                    </a:lnTo>
                    <a:close/>
                    <a:moveTo>
                      <a:pt x="28" y="33"/>
                    </a:moveTo>
                    <a:cubicBezTo>
                      <a:pt x="28" y="23"/>
                      <a:pt x="28" y="23"/>
                      <a:pt x="28" y="23"/>
                    </a:cubicBezTo>
                    <a:cubicBezTo>
                      <a:pt x="17" y="23"/>
                      <a:pt x="17" y="23"/>
                      <a:pt x="17" y="23"/>
                    </a:cubicBezTo>
                    <a:cubicBezTo>
                      <a:pt x="17" y="33"/>
                      <a:pt x="17" y="33"/>
                      <a:pt x="17" y="33"/>
                    </a:cubicBezTo>
                    <a:lnTo>
                      <a:pt x="28" y="33"/>
                    </a:lnTo>
                    <a:close/>
                    <a:moveTo>
                      <a:pt x="28" y="47"/>
                    </a:moveTo>
                    <a:cubicBezTo>
                      <a:pt x="28" y="35"/>
                      <a:pt x="28" y="35"/>
                      <a:pt x="28" y="35"/>
                    </a:cubicBezTo>
                    <a:cubicBezTo>
                      <a:pt x="17" y="35"/>
                      <a:pt x="17" y="35"/>
                      <a:pt x="17" y="35"/>
                    </a:cubicBezTo>
                    <a:cubicBezTo>
                      <a:pt x="17" y="47"/>
                      <a:pt x="17" y="47"/>
                      <a:pt x="17" y="47"/>
                    </a:cubicBezTo>
                    <a:lnTo>
                      <a:pt x="28" y="47"/>
                    </a:lnTo>
                    <a:close/>
                    <a:moveTo>
                      <a:pt x="28" y="59"/>
                    </a:moveTo>
                    <a:cubicBezTo>
                      <a:pt x="28" y="49"/>
                      <a:pt x="28" y="49"/>
                      <a:pt x="28" y="49"/>
                    </a:cubicBezTo>
                    <a:cubicBezTo>
                      <a:pt x="17" y="49"/>
                      <a:pt x="17" y="49"/>
                      <a:pt x="17" y="49"/>
                    </a:cubicBezTo>
                    <a:cubicBezTo>
                      <a:pt x="17" y="59"/>
                      <a:pt x="17" y="59"/>
                      <a:pt x="17" y="59"/>
                    </a:cubicBezTo>
                    <a:lnTo>
                      <a:pt x="28" y="59"/>
                    </a:lnTo>
                    <a:close/>
                    <a:moveTo>
                      <a:pt x="42" y="33"/>
                    </a:moveTo>
                    <a:cubicBezTo>
                      <a:pt x="42" y="23"/>
                      <a:pt x="42" y="23"/>
                      <a:pt x="42" y="23"/>
                    </a:cubicBezTo>
                    <a:cubicBezTo>
                      <a:pt x="31" y="23"/>
                      <a:pt x="31" y="23"/>
                      <a:pt x="31" y="23"/>
                    </a:cubicBezTo>
                    <a:cubicBezTo>
                      <a:pt x="31" y="33"/>
                      <a:pt x="31" y="33"/>
                      <a:pt x="31" y="33"/>
                    </a:cubicBezTo>
                    <a:lnTo>
                      <a:pt x="42" y="33"/>
                    </a:lnTo>
                    <a:close/>
                    <a:moveTo>
                      <a:pt x="42" y="47"/>
                    </a:moveTo>
                    <a:cubicBezTo>
                      <a:pt x="42" y="35"/>
                      <a:pt x="42" y="35"/>
                      <a:pt x="42" y="35"/>
                    </a:cubicBezTo>
                    <a:cubicBezTo>
                      <a:pt x="31" y="35"/>
                      <a:pt x="31" y="35"/>
                      <a:pt x="31" y="35"/>
                    </a:cubicBezTo>
                    <a:cubicBezTo>
                      <a:pt x="31" y="47"/>
                      <a:pt x="31" y="47"/>
                      <a:pt x="31" y="47"/>
                    </a:cubicBezTo>
                    <a:lnTo>
                      <a:pt x="42" y="47"/>
                    </a:lnTo>
                    <a:close/>
                    <a:moveTo>
                      <a:pt x="42" y="59"/>
                    </a:moveTo>
                    <a:cubicBezTo>
                      <a:pt x="42" y="49"/>
                      <a:pt x="42" y="49"/>
                      <a:pt x="42" y="49"/>
                    </a:cubicBezTo>
                    <a:cubicBezTo>
                      <a:pt x="31" y="49"/>
                      <a:pt x="31" y="49"/>
                      <a:pt x="31" y="49"/>
                    </a:cubicBezTo>
                    <a:cubicBezTo>
                      <a:pt x="31" y="59"/>
                      <a:pt x="31" y="59"/>
                      <a:pt x="31" y="59"/>
                    </a:cubicBezTo>
                    <a:lnTo>
                      <a:pt x="42" y="59"/>
                    </a:lnTo>
                    <a:close/>
                    <a:moveTo>
                      <a:pt x="45" y="5"/>
                    </a:moveTo>
                    <a:cubicBezTo>
                      <a:pt x="45" y="5"/>
                      <a:pt x="45" y="4"/>
                      <a:pt x="44" y="4"/>
                    </a:cubicBezTo>
                    <a:cubicBezTo>
                      <a:pt x="42" y="4"/>
                      <a:pt x="42" y="4"/>
                      <a:pt x="42" y="4"/>
                    </a:cubicBezTo>
                    <a:cubicBezTo>
                      <a:pt x="41" y="4"/>
                      <a:pt x="41" y="5"/>
                      <a:pt x="41" y="5"/>
                    </a:cubicBezTo>
                    <a:cubicBezTo>
                      <a:pt x="41" y="16"/>
                      <a:pt x="41" y="16"/>
                      <a:pt x="41" y="16"/>
                    </a:cubicBezTo>
                    <a:cubicBezTo>
                      <a:pt x="41" y="16"/>
                      <a:pt x="41" y="17"/>
                      <a:pt x="42" y="17"/>
                    </a:cubicBezTo>
                    <a:cubicBezTo>
                      <a:pt x="44" y="17"/>
                      <a:pt x="44" y="17"/>
                      <a:pt x="44" y="17"/>
                    </a:cubicBezTo>
                    <a:cubicBezTo>
                      <a:pt x="45" y="17"/>
                      <a:pt x="45" y="16"/>
                      <a:pt x="45" y="16"/>
                    </a:cubicBezTo>
                    <a:lnTo>
                      <a:pt x="45" y="5"/>
                    </a:lnTo>
                    <a:close/>
                    <a:moveTo>
                      <a:pt x="55" y="33"/>
                    </a:moveTo>
                    <a:cubicBezTo>
                      <a:pt x="55" y="23"/>
                      <a:pt x="55" y="23"/>
                      <a:pt x="55" y="23"/>
                    </a:cubicBezTo>
                    <a:cubicBezTo>
                      <a:pt x="44" y="23"/>
                      <a:pt x="44" y="23"/>
                      <a:pt x="44" y="23"/>
                    </a:cubicBezTo>
                    <a:cubicBezTo>
                      <a:pt x="44" y="33"/>
                      <a:pt x="44" y="33"/>
                      <a:pt x="44" y="33"/>
                    </a:cubicBezTo>
                    <a:lnTo>
                      <a:pt x="55" y="33"/>
                    </a:lnTo>
                    <a:close/>
                    <a:moveTo>
                      <a:pt x="55" y="47"/>
                    </a:moveTo>
                    <a:cubicBezTo>
                      <a:pt x="55" y="35"/>
                      <a:pt x="55" y="35"/>
                      <a:pt x="55" y="35"/>
                    </a:cubicBezTo>
                    <a:cubicBezTo>
                      <a:pt x="44" y="35"/>
                      <a:pt x="44" y="35"/>
                      <a:pt x="44" y="35"/>
                    </a:cubicBezTo>
                    <a:cubicBezTo>
                      <a:pt x="44" y="47"/>
                      <a:pt x="44" y="47"/>
                      <a:pt x="44" y="47"/>
                    </a:cubicBezTo>
                    <a:lnTo>
                      <a:pt x="55" y="47"/>
                    </a:lnTo>
                    <a:close/>
                    <a:moveTo>
                      <a:pt x="55" y="59"/>
                    </a:moveTo>
                    <a:cubicBezTo>
                      <a:pt x="55" y="49"/>
                      <a:pt x="55" y="49"/>
                      <a:pt x="55" y="49"/>
                    </a:cubicBezTo>
                    <a:cubicBezTo>
                      <a:pt x="44" y="49"/>
                      <a:pt x="44" y="49"/>
                      <a:pt x="44" y="49"/>
                    </a:cubicBezTo>
                    <a:cubicBezTo>
                      <a:pt x="44" y="59"/>
                      <a:pt x="44" y="59"/>
                      <a:pt x="44" y="59"/>
                    </a:cubicBezTo>
                    <a:lnTo>
                      <a:pt x="55" y="59"/>
                    </a:lnTo>
                    <a:close/>
                  </a:path>
                </a:pathLst>
              </a:custGeom>
              <a:solidFill>
                <a:srgbClr val="EC8C8D"/>
              </a:solidFill>
              <a:ln w="9525">
                <a:noFill/>
                <a:round/>
              </a:ln>
            </p:spPr>
            <p:txBody>
              <a:bodyPr anchor="ctr"/>
              <a:lstStyle/>
              <a:p>
                <a:pPr algn="ctr"/>
                <a:endParaRPr dirty="0">
                  <a:cs typeface="+mn-ea"/>
                  <a:sym typeface="+mn-lt"/>
                </a:endParaRPr>
              </a:p>
            </p:txBody>
          </p:sp>
        </p:grpSp>
        <p:sp>
          <p:nvSpPr>
            <p:cNvPr id="14" name="Rectangle 50"/>
            <p:cNvSpPr/>
            <p:nvPr/>
          </p:nvSpPr>
          <p:spPr>
            <a:xfrm>
              <a:off x="4932333" y="3109147"/>
              <a:ext cx="1244132" cy="242374"/>
            </a:xfrm>
            <a:prstGeom prst="rect">
              <a:avLst/>
            </a:prstGeom>
          </p:spPr>
          <p:txBody>
            <a:bodyPr wrap="none" lIns="360000" tIns="0" rIns="216000" bIns="0" anchor="ctr" anchorCtr="0">
              <a:noAutofit/>
            </a:bodyPr>
            <a:lstStyle/>
            <a:p>
              <a:pPr algn="l"/>
              <a:r>
                <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sym typeface="+mn-ea"/>
                </a:rPr>
                <a:t>人体姿态跟踪</a:t>
              </a:r>
              <a:endPar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cs typeface="+mn-ea"/>
                <a:sym typeface="+mn-ea"/>
              </a:endParaRPr>
            </a:p>
          </p:txBody>
        </p:sp>
      </p:grpSp>
      <p:sp>
        <p:nvSpPr>
          <p:cNvPr id="37" name="Title 1"/>
          <p:cNvSpPr txBox="1"/>
          <p:nvPr/>
        </p:nvSpPr>
        <p:spPr>
          <a:xfrm>
            <a:off x="611560" y="175643"/>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dirty="0">
                <a:solidFill>
                  <a:srgbClr val="EC8C8D"/>
                </a:solidFill>
                <a:latin typeface="+mn-lt"/>
                <a:ea typeface="+mn-ea"/>
                <a:cs typeface="+mn-ea"/>
                <a:sym typeface="+mn-lt"/>
              </a:rPr>
              <a:t>问题定义</a:t>
            </a:r>
            <a:endParaRPr lang="en-GB" altLang="zh-CN" sz="1800" dirty="0">
              <a:solidFill>
                <a:srgbClr val="EC8C8D"/>
              </a:solidFill>
              <a:latin typeface="+mn-lt"/>
              <a:ea typeface="+mn-ea"/>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p:cNvSpPr txBox="1"/>
          <p:nvPr/>
        </p:nvSpPr>
        <p:spPr>
          <a:xfrm>
            <a:off x="611560" y="195486"/>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dirty="0">
                <a:solidFill>
                  <a:srgbClr val="EC8C8D"/>
                </a:solidFill>
                <a:latin typeface="+mn-lt"/>
                <a:ea typeface="+mn-ea"/>
                <a:cs typeface="+mn-ea"/>
                <a:sym typeface="+mn-lt"/>
              </a:rPr>
              <a:t>单人姿态估计</a:t>
            </a:r>
            <a:endParaRPr lang="en-GB" altLang="zh-CN" sz="1800" dirty="0">
              <a:solidFill>
                <a:srgbClr val="EC8C8D"/>
              </a:solidFill>
              <a:latin typeface="+mn-lt"/>
              <a:ea typeface="+mn-ea"/>
              <a:cs typeface="+mn-ea"/>
              <a:sym typeface="+mn-lt"/>
            </a:endParaRPr>
          </a:p>
        </p:txBody>
      </p:sp>
      <p:sp>
        <p:nvSpPr>
          <p:cNvPr id="5" name="文本框 4"/>
          <p:cNvSpPr txBox="1"/>
          <p:nvPr>
            <p:custDataLst>
              <p:tags r:id="rId1"/>
            </p:custDataLst>
          </p:nvPr>
        </p:nvSpPr>
        <p:spPr>
          <a:xfrm>
            <a:off x="451485" y="1419860"/>
            <a:ext cx="2449830" cy="2997835"/>
          </a:xfrm>
          <a:prstGeom prst="rect">
            <a:avLst/>
          </a:prstGeom>
          <a:noFill/>
        </p:spPr>
        <p:txBody>
          <a:bodyPr wrap="square" rtlCol="0" anchor="t">
            <a:noAutofit/>
          </a:bodyPr>
          <a:p>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单人姿态估计， 输入是一个crop出来的行人，然后在行人区域位置内找出需要的关键点，比如头部，左手，右膝等。常见的数据集有MPII, LSP, FLIC, LIP。其中MPII是2014年引进的，目前可以认为是单人姿态估计中最常用的benchmark， 使用的是PCKh的指标。但是经过这几年的算法提升，整体结果目前已经非常高了。</a:t>
            </a:r>
            <a:endPar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custDataLst>
              <p:tags r:id="rId2"/>
            </p:custDataLst>
          </p:nvPr>
        </p:nvPicPr>
        <p:blipFill>
          <a:blip r:embed="rId3"/>
          <a:stretch>
            <a:fillRect/>
          </a:stretch>
        </p:blipFill>
        <p:spPr>
          <a:xfrm>
            <a:off x="3131820" y="1131570"/>
            <a:ext cx="5714365" cy="304101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p:fade/>
      </p:transition>
    </mc:Choice>
    <mc:Fallback>
      <p:transition>
        <p:fade/>
      </p:transition>
    </mc:Fallback>
  </mc:AlternateContent>
  <p:timing>
    <p:tnLst>
      <p:par>
        <p:cTn id="1" dur="indefinite" restart="never" nodeType="tmRoot"/>
      </p:par>
    </p:tn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UNIT_PLACING_PICTURE_USER_VIEWPORT" val="{&quot;height&quot;:5629,&quot;width&quot;:13627}"/>
</p:tagLst>
</file>

<file path=ppt/tags/tag12.xml><?xml version="1.0" encoding="utf-8"?>
<p:tagLst xmlns:p="http://schemas.openxmlformats.org/presentationml/2006/main">
  <p:tag name="ISPRING_PRESENTATION_TITLE" val="第一PPT模板网-WWW.1PPT.COM"/>
  <p:tag name="KSO_WPP_MARK_KEY" val="861f3e5d-4c87-4682-a81b-a98544b5de1d"/>
  <p:tag name="COMMONDATA" val="eyJoZGlkIjoiZTFkOWUwZGFlODI3NzZiNjgxYmI1ODFmMjAzNzQ4MDQifQ=="/>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第一PPT，www.1ppt.com">
  <a:themeElements>
    <a:clrScheme name="自定义 237">
      <a:dk1>
        <a:srgbClr val="000000"/>
      </a:dk1>
      <a:lt1>
        <a:srgbClr val="FFFFFF"/>
      </a:lt1>
      <a:dk2>
        <a:srgbClr val="70788A"/>
      </a:dk2>
      <a:lt2>
        <a:srgbClr val="F0F0F0"/>
      </a:lt2>
      <a:accent1>
        <a:srgbClr val="D38666"/>
      </a:accent1>
      <a:accent2>
        <a:srgbClr val="70788A"/>
      </a:accent2>
      <a:accent3>
        <a:srgbClr val="D38666"/>
      </a:accent3>
      <a:accent4>
        <a:srgbClr val="70788A"/>
      </a:accent4>
      <a:accent5>
        <a:srgbClr val="D38666"/>
      </a:accent5>
      <a:accent6>
        <a:srgbClr val="70788A"/>
      </a:accent6>
      <a:hlink>
        <a:srgbClr val="D38666"/>
      </a:hlink>
      <a:folHlink>
        <a:srgbClr val="70788A"/>
      </a:folHlink>
    </a:clrScheme>
    <a:fontScheme name="oywqclmo">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sz="1200" dirty="0" smtClean="0">
            <a:solidFill>
              <a:schemeClr val="tx1">
                <a:lumMod val="75000"/>
                <a:lumOff val="25000"/>
              </a:schemeClr>
            </a:solidFill>
            <a:latin typeface="微软雅黑" panose="020B0503020204020204" pitchFamily="34" charset="-122"/>
            <a:ea typeface="微软雅黑" panose="020B0503020204020204" pitchFamily="34"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237">
    <a:dk1>
      <a:srgbClr val="000000"/>
    </a:dk1>
    <a:lt1>
      <a:srgbClr val="FFFFFF"/>
    </a:lt1>
    <a:dk2>
      <a:srgbClr val="70788A"/>
    </a:dk2>
    <a:lt2>
      <a:srgbClr val="F0F0F0"/>
    </a:lt2>
    <a:accent1>
      <a:srgbClr val="D38666"/>
    </a:accent1>
    <a:accent2>
      <a:srgbClr val="70788A"/>
    </a:accent2>
    <a:accent3>
      <a:srgbClr val="D38666"/>
    </a:accent3>
    <a:accent4>
      <a:srgbClr val="70788A"/>
    </a:accent4>
    <a:accent5>
      <a:srgbClr val="D38666"/>
    </a:accent5>
    <a:accent6>
      <a:srgbClr val="70788A"/>
    </a:accent6>
    <a:hlink>
      <a:srgbClr val="D38666"/>
    </a:hlink>
    <a:folHlink>
      <a:srgbClr val="70788A"/>
    </a:folHlink>
  </a:clrScheme>
</a:themeOverride>
</file>

<file path=ppt/theme/themeOverride10.xml><?xml version="1.0" encoding="utf-8"?>
<a:themeOverride xmlns:a="http://schemas.openxmlformats.org/drawingml/2006/main">
  <a:clrScheme name="自定义 237">
    <a:dk1>
      <a:srgbClr val="000000"/>
    </a:dk1>
    <a:lt1>
      <a:srgbClr val="FFFFFF"/>
    </a:lt1>
    <a:dk2>
      <a:srgbClr val="70788A"/>
    </a:dk2>
    <a:lt2>
      <a:srgbClr val="F0F0F0"/>
    </a:lt2>
    <a:accent1>
      <a:srgbClr val="D38666"/>
    </a:accent1>
    <a:accent2>
      <a:srgbClr val="70788A"/>
    </a:accent2>
    <a:accent3>
      <a:srgbClr val="D38666"/>
    </a:accent3>
    <a:accent4>
      <a:srgbClr val="70788A"/>
    </a:accent4>
    <a:accent5>
      <a:srgbClr val="D38666"/>
    </a:accent5>
    <a:accent6>
      <a:srgbClr val="70788A"/>
    </a:accent6>
    <a:hlink>
      <a:srgbClr val="D38666"/>
    </a:hlink>
    <a:folHlink>
      <a:srgbClr val="70788A"/>
    </a:folHlink>
  </a:clrScheme>
</a:themeOverride>
</file>

<file path=ppt/theme/themeOverride11.xml><?xml version="1.0" encoding="utf-8"?>
<a:themeOverride xmlns:a="http://schemas.openxmlformats.org/drawingml/2006/main">
  <a:clrScheme name="自定义 237">
    <a:dk1>
      <a:srgbClr val="000000"/>
    </a:dk1>
    <a:lt1>
      <a:srgbClr val="FFFFFF"/>
    </a:lt1>
    <a:dk2>
      <a:srgbClr val="70788A"/>
    </a:dk2>
    <a:lt2>
      <a:srgbClr val="F0F0F0"/>
    </a:lt2>
    <a:accent1>
      <a:srgbClr val="D38666"/>
    </a:accent1>
    <a:accent2>
      <a:srgbClr val="70788A"/>
    </a:accent2>
    <a:accent3>
      <a:srgbClr val="D38666"/>
    </a:accent3>
    <a:accent4>
      <a:srgbClr val="70788A"/>
    </a:accent4>
    <a:accent5>
      <a:srgbClr val="D38666"/>
    </a:accent5>
    <a:accent6>
      <a:srgbClr val="70788A"/>
    </a:accent6>
    <a:hlink>
      <a:srgbClr val="D38666"/>
    </a:hlink>
    <a:folHlink>
      <a:srgbClr val="70788A"/>
    </a:folHlink>
  </a:clrScheme>
</a:themeOverride>
</file>

<file path=ppt/theme/themeOverride12.xml><?xml version="1.0" encoding="utf-8"?>
<a:themeOverride xmlns:a="http://schemas.openxmlformats.org/drawingml/2006/main">
  <a:clrScheme name="自定义 237">
    <a:dk1>
      <a:srgbClr val="000000"/>
    </a:dk1>
    <a:lt1>
      <a:srgbClr val="FFFFFF"/>
    </a:lt1>
    <a:dk2>
      <a:srgbClr val="70788A"/>
    </a:dk2>
    <a:lt2>
      <a:srgbClr val="F0F0F0"/>
    </a:lt2>
    <a:accent1>
      <a:srgbClr val="D38666"/>
    </a:accent1>
    <a:accent2>
      <a:srgbClr val="70788A"/>
    </a:accent2>
    <a:accent3>
      <a:srgbClr val="D38666"/>
    </a:accent3>
    <a:accent4>
      <a:srgbClr val="70788A"/>
    </a:accent4>
    <a:accent5>
      <a:srgbClr val="D38666"/>
    </a:accent5>
    <a:accent6>
      <a:srgbClr val="70788A"/>
    </a:accent6>
    <a:hlink>
      <a:srgbClr val="D38666"/>
    </a:hlink>
    <a:folHlink>
      <a:srgbClr val="70788A"/>
    </a:folHlink>
  </a:clrScheme>
</a:themeOverride>
</file>

<file path=ppt/theme/themeOverride13.xml><?xml version="1.0" encoding="utf-8"?>
<a:themeOverride xmlns:a="http://schemas.openxmlformats.org/drawingml/2006/main">
  <a:clrScheme name="自定义 237">
    <a:dk1>
      <a:srgbClr val="000000"/>
    </a:dk1>
    <a:lt1>
      <a:srgbClr val="FFFFFF"/>
    </a:lt1>
    <a:dk2>
      <a:srgbClr val="70788A"/>
    </a:dk2>
    <a:lt2>
      <a:srgbClr val="F0F0F0"/>
    </a:lt2>
    <a:accent1>
      <a:srgbClr val="D38666"/>
    </a:accent1>
    <a:accent2>
      <a:srgbClr val="70788A"/>
    </a:accent2>
    <a:accent3>
      <a:srgbClr val="D38666"/>
    </a:accent3>
    <a:accent4>
      <a:srgbClr val="70788A"/>
    </a:accent4>
    <a:accent5>
      <a:srgbClr val="D38666"/>
    </a:accent5>
    <a:accent6>
      <a:srgbClr val="70788A"/>
    </a:accent6>
    <a:hlink>
      <a:srgbClr val="D38666"/>
    </a:hlink>
    <a:folHlink>
      <a:srgbClr val="70788A"/>
    </a:folHlink>
  </a:clrScheme>
</a:themeOverride>
</file>

<file path=ppt/theme/themeOverride2.xml><?xml version="1.0" encoding="utf-8"?>
<a:themeOverride xmlns:a="http://schemas.openxmlformats.org/drawingml/2006/main">
  <a:clrScheme name="自定义 237">
    <a:dk1>
      <a:srgbClr val="000000"/>
    </a:dk1>
    <a:lt1>
      <a:srgbClr val="FFFFFF"/>
    </a:lt1>
    <a:dk2>
      <a:srgbClr val="70788A"/>
    </a:dk2>
    <a:lt2>
      <a:srgbClr val="F0F0F0"/>
    </a:lt2>
    <a:accent1>
      <a:srgbClr val="D38666"/>
    </a:accent1>
    <a:accent2>
      <a:srgbClr val="70788A"/>
    </a:accent2>
    <a:accent3>
      <a:srgbClr val="D38666"/>
    </a:accent3>
    <a:accent4>
      <a:srgbClr val="70788A"/>
    </a:accent4>
    <a:accent5>
      <a:srgbClr val="D38666"/>
    </a:accent5>
    <a:accent6>
      <a:srgbClr val="70788A"/>
    </a:accent6>
    <a:hlink>
      <a:srgbClr val="D38666"/>
    </a:hlink>
    <a:folHlink>
      <a:srgbClr val="70788A"/>
    </a:folHlink>
  </a:clrScheme>
</a:themeOverride>
</file>

<file path=ppt/theme/themeOverride3.xml><?xml version="1.0" encoding="utf-8"?>
<a:themeOverride xmlns:a="http://schemas.openxmlformats.org/drawingml/2006/main">
  <a:clrScheme name="自定义 237">
    <a:dk1>
      <a:srgbClr val="000000"/>
    </a:dk1>
    <a:lt1>
      <a:srgbClr val="FFFFFF"/>
    </a:lt1>
    <a:dk2>
      <a:srgbClr val="70788A"/>
    </a:dk2>
    <a:lt2>
      <a:srgbClr val="F0F0F0"/>
    </a:lt2>
    <a:accent1>
      <a:srgbClr val="D38666"/>
    </a:accent1>
    <a:accent2>
      <a:srgbClr val="70788A"/>
    </a:accent2>
    <a:accent3>
      <a:srgbClr val="D38666"/>
    </a:accent3>
    <a:accent4>
      <a:srgbClr val="70788A"/>
    </a:accent4>
    <a:accent5>
      <a:srgbClr val="D38666"/>
    </a:accent5>
    <a:accent6>
      <a:srgbClr val="70788A"/>
    </a:accent6>
    <a:hlink>
      <a:srgbClr val="D38666"/>
    </a:hlink>
    <a:folHlink>
      <a:srgbClr val="70788A"/>
    </a:folHlink>
  </a:clrScheme>
</a:themeOverride>
</file>

<file path=ppt/theme/themeOverride4.xml><?xml version="1.0" encoding="utf-8"?>
<a:themeOverride xmlns:a="http://schemas.openxmlformats.org/drawingml/2006/main">
  <a:clrScheme name="自定义 237">
    <a:dk1>
      <a:srgbClr val="000000"/>
    </a:dk1>
    <a:lt1>
      <a:srgbClr val="FFFFFF"/>
    </a:lt1>
    <a:dk2>
      <a:srgbClr val="70788A"/>
    </a:dk2>
    <a:lt2>
      <a:srgbClr val="F0F0F0"/>
    </a:lt2>
    <a:accent1>
      <a:srgbClr val="D38666"/>
    </a:accent1>
    <a:accent2>
      <a:srgbClr val="70788A"/>
    </a:accent2>
    <a:accent3>
      <a:srgbClr val="D38666"/>
    </a:accent3>
    <a:accent4>
      <a:srgbClr val="70788A"/>
    </a:accent4>
    <a:accent5>
      <a:srgbClr val="D38666"/>
    </a:accent5>
    <a:accent6>
      <a:srgbClr val="70788A"/>
    </a:accent6>
    <a:hlink>
      <a:srgbClr val="D38666"/>
    </a:hlink>
    <a:folHlink>
      <a:srgbClr val="70788A"/>
    </a:folHlink>
  </a:clrScheme>
</a:themeOverride>
</file>

<file path=ppt/theme/themeOverride5.xml><?xml version="1.0" encoding="utf-8"?>
<a:themeOverride xmlns:a="http://schemas.openxmlformats.org/drawingml/2006/main">
  <a:clrScheme name="自定义 237">
    <a:dk1>
      <a:srgbClr val="000000"/>
    </a:dk1>
    <a:lt1>
      <a:srgbClr val="FFFFFF"/>
    </a:lt1>
    <a:dk2>
      <a:srgbClr val="70788A"/>
    </a:dk2>
    <a:lt2>
      <a:srgbClr val="F0F0F0"/>
    </a:lt2>
    <a:accent1>
      <a:srgbClr val="D38666"/>
    </a:accent1>
    <a:accent2>
      <a:srgbClr val="70788A"/>
    </a:accent2>
    <a:accent3>
      <a:srgbClr val="D38666"/>
    </a:accent3>
    <a:accent4>
      <a:srgbClr val="70788A"/>
    </a:accent4>
    <a:accent5>
      <a:srgbClr val="D38666"/>
    </a:accent5>
    <a:accent6>
      <a:srgbClr val="70788A"/>
    </a:accent6>
    <a:hlink>
      <a:srgbClr val="D38666"/>
    </a:hlink>
    <a:folHlink>
      <a:srgbClr val="70788A"/>
    </a:folHlink>
  </a:clrScheme>
</a:themeOverride>
</file>

<file path=ppt/theme/themeOverride6.xml><?xml version="1.0" encoding="utf-8"?>
<a:themeOverride xmlns:a="http://schemas.openxmlformats.org/drawingml/2006/main">
  <a:clrScheme name="自定义 237">
    <a:dk1>
      <a:srgbClr val="000000"/>
    </a:dk1>
    <a:lt1>
      <a:srgbClr val="FFFFFF"/>
    </a:lt1>
    <a:dk2>
      <a:srgbClr val="70788A"/>
    </a:dk2>
    <a:lt2>
      <a:srgbClr val="F0F0F0"/>
    </a:lt2>
    <a:accent1>
      <a:srgbClr val="D38666"/>
    </a:accent1>
    <a:accent2>
      <a:srgbClr val="70788A"/>
    </a:accent2>
    <a:accent3>
      <a:srgbClr val="D38666"/>
    </a:accent3>
    <a:accent4>
      <a:srgbClr val="70788A"/>
    </a:accent4>
    <a:accent5>
      <a:srgbClr val="D38666"/>
    </a:accent5>
    <a:accent6>
      <a:srgbClr val="70788A"/>
    </a:accent6>
    <a:hlink>
      <a:srgbClr val="D38666"/>
    </a:hlink>
    <a:folHlink>
      <a:srgbClr val="70788A"/>
    </a:folHlink>
  </a:clrScheme>
</a:themeOverride>
</file>

<file path=ppt/theme/themeOverride7.xml><?xml version="1.0" encoding="utf-8"?>
<a:themeOverride xmlns:a="http://schemas.openxmlformats.org/drawingml/2006/main">
  <a:clrScheme name="自定义 237">
    <a:dk1>
      <a:srgbClr val="000000"/>
    </a:dk1>
    <a:lt1>
      <a:srgbClr val="FFFFFF"/>
    </a:lt1>
    <a:dk2>
      <a:srgbClr val="70788A"/>
    </a:dk2>
    <a:lt2>
      <a:srgbClr val="F0F0F0"/>
    </a:lt2>
    <a:accent1>
      <a:srgbClr val="D38666"/>
    </a:accent1>
    <a:accent2>
      <a:srgbClr val="70788A"/>
    </a:accent2>
    <a:accent3>
      <a:srgbClr val="D38666"/>
    </a:accent3>
    <a:accent4>
      <a:srgbClr val="70788A"/>
    </a:accent4>
    <a:accent5>
      <a:srgbClr val="D38666"/>
    </a:accent5>
    <a:accent6>
      <a:srgbClr val="70788A"/>
    </a:accent6>
    <a:hlink>
      <a:srgbClr val="D38666"/>
    </a:hlink>
    <a:folHlink>
      <a:srgbClr val="70788A"/>
    </a:folHlink>
  </a:clrScheme>
</a:themeOverride>
</file>

<file path=ppt/theme/themeOverride8.xml><?xml version="1.0" encoding="utf-8"?>
<a:themeOverride xmlns:a="http://schemas.openxmlformats.org/drawingml/2006/main">
  <a:clrScheme name="自定义 237">
    <a:dk1>
      <a:srgbClr val="000000"/>
    </a:dk1>
    <a:lt1>
      <a:srgbClr val="FFFFFF"/>
    </a:lt1>
    <a:dk2>
      <a:srgbClr val="70788A"/>
    </a:dk2>
    <a:lt2>
      <a:srgbClr val="F0F0F0"/>
    </a:lt2>
    <a:accent1>
      <a:srgbClr val="D38666"/>
    </a:accent1>
    <a:accent2>
      <a:srgbClr val="70788A"/>
    </a:accent2>
    <a:accent3>
      <a:srgbClr val="D38666"/>
    </a:accent3>
    <a:accent4>
      <a:srgbClr val="70788A"/>
    </a:accent4>
    <a:accent5>
      <a:srgbClr val="D38666"/>
    </a:accent5>
    <a:accent6>
      <a:srgbClr val="70788A"/>
    </a:accent6>
    <a:hlink>
      <a:srgbClr val="D38666"/>
    </a:hlink>
    <a:folHlink>
      <a:srgbClr val="70788A"/>
    </a:folHlink>
  </a:clrScheme>
</a:themeOverride>
</file>

<file path=ppt/theme/themeOverride9.xml><?xml version="1.0" encoding="utf-8"?>
<a:themeOverride xmlns:a="http://schemas.openxmlformats.org/drawingml/2006/main">
  <a:clrScheme name="自定义 237">
    <a:dk1>
      <a:srgbClr val="000000"/>
    </a:dk1>
    <a:lt1>
      <a:srgbClr val="FFFFFF"/>
    </a:lt1>
    <a:dk2>
      <a:srgbClr val="70788A"/>
    </a:dk2>
    <a:lt2>
      <a:srgbClr val="F0F0F0"/>
    </a:lt2>
    <a:accent1>
      <a:srgbClr val="D38666"/>
    </a:accent1>
    <a:accent2>
      <a:srgbClr val="70788A"/>
    </a:accent2>
    <a:accent3>
      <a:srgbClr val="D38666"/>
    </a:accent3>
    <a:accent4>
      <a:srgbClr val="70788A"/>
    </a:accent4>
    <a:accent5>
      <a:srgbClr val="D38666"/>
    </a:accent5>
    <a:accent6>
      <a:srgbClr val="70788A"/>
    </a:accent6>
    <a:hlink>
      <a:srgbClr val="D38666"/>
    </a:hlink>
    <a:folHlink>
      <a:srgbClr val="70788A"/>
    </a:folHlink>
  </a:clrScheme>
</a:themeOverride>
</file>

<file path=docProps/app.xml><?xml version="1.0" encoding="utf-8"?>
<Properties xmlns="http://schemas.openxmlformats.org/officeDocument/2006/extended-properties" xmlns:vt="http://schemas.openxmlformats.org/officeDocument/2006/docPropsVTypes">
  <TotalTime>0</TotalTime>
  <Words>2574</Words>
  <Application>WPS 演示</Application>
  <PresentationFormat>全屏显示(16:9)</PresentationFormat>
  <Paragraphs>123</Paragraphs>
  <Slides>17</Slides>
  <Notes>25</Notes>
  <HiddenSlides>0</HiddenSlides>
  <MMClips>0</MMClips>
  <ScaleCrop>false</ScaleCrop>
  <HeadingPairs>
    <vt:vector size="6" baseType="variant">
      <vt:variant>
        <vt:lpstr>已用的字体</vt:lpstr>
      </vt:variant>
      <vt:variant>
        <vt:i4>15</vt:i4>
      </vt:variant>
      <vt:variant>
        <vt:lpstr>主题</vt:lpstr>
      </vt:variant>
      <vt:variant>
        <vt:i4>2</vt:i4>
      </vt:variant>
      <vt:variant>
        <vt:lpstr>幻灯片标题</vt:lpstr>
      </vt:variant>
      <vt:variant>
        <vt:i4>17</vt:i4>
      </vt:variant>
    </vt:vector>
  </HeadingPairs>
  <TitlesOfParts>
    <vt:vector size="34" baseType="lpstr">
      <vt:lpstr>Arial</vt:lpstr>
      <vt:lpstr>宋体</vt:lpstr>
      <vt:lpstr>Wingdings</vt:lpstr>
      <vt:lpstr>微软雅黑</vt:lpstr>
      <vt:lpstr>inpin heiti</vt:lpstr>
      <vt:lpstr>Agency FB</vt:lpstr>
      <vt:lpstr>仿宋_GB2312</vt:lpstr>
      <vt:lpstr>仿宋</vt:lpstr>
      <vt:lpstr>U.S. 101</vt:lpstr>
      <vt:lpstr>Segoe Print</vt:lpstr>
      <vt:lpstr>Roboto</vt:lpstr>
      <vt:lpstr>Times New Roman</vt:lpstr>
      <vt:lpstr>Open Sans Light</vt:lpstr>
      <vt:lpstr>Arial Unicode MS</vt:lpstr>
      <vt:lpstr>Calibri</vt:lpstr>
      <vt:lpstr>第一PPT，www.1ppt.com</vt:lpstr>
      <vt:lpstr>自定义设计方案</vt:lpstr>
      <vt:lpstr>PowerPoint 演示文稿</vt:lpstr>
      <vt:lpstr>PowerPoint 演示文稿</vt:lpstr>
      <vt:lpstr>PowerPoint 演示文稿</vt:lpstr>
      <vt:lpstr>    人体动作识别是计算机视觉研究领域中最具挑战的研究方向，是当前的研究热点。对人体动作姿态进行自动识别将带来一种全新的交互方式，通过身体语言即人体的姿态和动作来传达用户的意思，如在机场、工厂等喧闹的环境下，采用手势、动作姿态识别等人机交互技术能够提供比语音识别更加准确的信息输入。     在智能监控、虚拟现实、感知用户接口以及基于内容的视频检索等领域，人体动作姿态的识别均具有广泛的应用前景。</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采集了鼓掌、吹泡泡、刷牙、拖地、攀岩、做饭等动作</vt:lpstr>
      <vt:lpstr>PowerPoint 演示文稿</vt:lpstr>
    </vt:vector>
  </TitlesOfParts>
  <Company>第一PPT，www.1ppt.com</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蓝橙微立体</dc:title>
  <dc:creator>第一PPT</dc:creator>
  <cp:keywords>www.1ppt.com</cp:keywords>
  <dc:description>www.1ppt.com</dc:description>
  <cp:lastModifiedBy>意意</cp:lastModifiedBy>
  <cp:revision>267</cp:revision>
  <dcterms:created xsi:type="dcterms:W3CDTF">2015-12-11T17:46:00Z</dcterms:created>
  <dcterms:modified xsi:type="dcterms:W3CDTF">2023-04-18T15:39:00Z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4D24F58040594FD09477F3C42D312629_12</vt:lpwstr>
  </property>
  <property fmtid="{D5CDD505-2E9C-101B-9397-08002B2CF9AE}" pid="3" name="KSOProductBuildVer">
    <vt:lpwstr>2052-11.1.0.14036</vt:lpwstr>
  </property>
</Properties>
</file>

<file path=docProps/thumbnail.jpeg>
</file>